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sldIdLst>
    <p:sldId id="256" r:id="rId2"/>
    <p:sldId id="257" r:id="rId3"/>
    <p:sldId id="258" r:id="rId4"/>
    <p:sldId id="259" r:id="rId5"/>
    <p:sldId id="262" r:id="rId6"/>
    <p:sldId id="260" r:id="rId7"/>
    <p:sldId id="261"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4986" autoAdjust="0"/>
    <p:restoredTop sz="94660"/>
  </p:normalViewPr>
  <p:slideViewPr>
    <p:cSldViewPr snapToGrid="0">
      <p:cViewPr varScale="1">
        <p:scale>
          <a:sx n="73" d="100"/>
          <a:sy n="73" d="100"/>
        </p:scale>
        <p:origin x="72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9771301-A350-4AB0-BAB5-BA3E5B9CC49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E47EE3B-488C-4A54-AC2F-C1D1DFB23008}">
      <dgm:prSet/>
      <dgm:spPr/>
      <dgm:t>
        <a:bodyPr/>
        <a:lstStyle/>
        <a:p>
          <a:r>
            <a:rPr lang="en-US"/>
            <a:t>Find suitable Hardware for the project.</a:t>
          </a:r>
        </a:p>
      </dgm:t>
    </dgm:pt>
    <dgm:pt modelId="{804FB960-45D1-4F41-8990-4BAA03123882}" type="parTrans" cxnId="{19A9340E-F376-45B0-8AB7-3C0A598B7595}">
      <dgm:prSet/>
      <dgm:spPr/>
      <dgm:t>
        <a:bodyPr/>
        <a:lstStyle/>
        <a:p>
          <a:endParaRPr lang="en-US"/>
        </a:p>
      </dgm:t>
    </dgm:pt>
    <dgm:pt modelId="{B3EC758D-4435-4B14-8A03-4F3B5E9E5B9D}" type="sibTrans" cxnId="{19A9340E-F376-45B0-8AB7-3C0A598B7595}">
      <dgm:prSet/>
      <dgm:spPr/>
      <dgm:t>
        <a:bodyPr/>
        <a:lstStyle/>
        <a:p>
          <a:endParaRPr lang="en-US"/>
        </a:p>
      </dgm:t>
    </dgm:pt>
    <dgm:pt modelId="{D1A7E0E1-6A4D-4BD1-897E-D1B8FE56B30A}">
      <dgm:prSet/>
      <dgm:spPr/>
      <dgm:t>
        <a:bodyPr/>
        <a:lstStyle/>
        <a:p>
          <a:r>
            <a:rPr lang="en-US"/>
            <a:t>Select dev. Environment and technology (OS, toolchains, programming language etc.)</a:t>
          </a:r>
        </a:p>
      </dgm:t>
    </dgm:pt>
    <dgm:pt modelId="{88CA0546-DF41-4CCB-86F1-B19F00C2D37B}" type="parTrans" cxnId="{52B3980B-372D-4673-A756-5134F69C240B}">
      <dgm:prSet/>
      <dgm:spPr/>
      <dgm:t>
        <a:bodyPr/>
        <a:lstStyle/>
        <a:p>
          <a:endParaRPr lang="en-US"/>
        </a:p>
      </dgm:t>
    </dgm:pt>
    <dgm:pt modelId="{E6E1625D-CEE0-4242-A286-4B26DCED6DE4}" type="sibTrans" cxnId="{52B3980B-372D-4673-A756-5134F69C240B}">
      <dgm:prSet/>
      <dgm:spPr/>
      <dgm:t>
        <a:bodyPr/>
        <a:lstStyle/>
        <a:p>
          <a:endParaRPr lang="en-US"/>
        </a:p>
      </dgm:t>
    </dgm:pt>
    <dgm:pt modelId="{491FEF44-5682-424E-B467-4B865B3E26DE}">
      <dgm:prSet/>
      <dgm:spPr/>
      <dgm:t>
        <a:bodyPr/>
        <a:lstStyle/>
        <a:p>
          <a:r>
            <a:rPr lang="en-US"/>
            <a:t>Learn Alg &amp; Extract trajectory information from MATLAB and send to RC car</a:t>
          </a:r>
        </a:p>
      </dgm:t>
    </dgm:pt>
    <dgm:pt modelId="{88304672-8E28-42AE-871D-4ECB8B0CD9C3}" type="parTrans" cxnId="{68E60B6A-246B-4344-B471-E16BE72D3E88}">
      <dgm:prSet/>
      <dgm:spPr/>
      <dgm:t>
        <a:bodyPr/>
        <a:lstStyle/>
        <a:p>
          <a:endParaRPr lang="en-US"/>
        </a:p>
      </dgm:t>
    </dgm:pt>
    <dgm:pt modelId="{AC2429B6-20CC-499D-8826-4A8126C20E97}" type="sibTrans" cxnId="{68E60B6A-246B-4344-B471-E16BE72D3E88}">
      <dgm:prSet/>
      <dgm:spPr/>
      <dgm:t>
        <a:bodyPr/>
        <a:lstStyle/>
        <a:p>
          <a:endParaRPr lang="en-US"/>
        </a:p>
      </dgm:t>
    </dgm:pt>
    <dgm:pt modelId="{5070FCE2-7A68-4DA9-B39F-32084548CFB6}">
      <dgm:prSet/>
      <dgm:spPr/>
      <dgm:t>
        <a:bodyPr/>
        <a:lstStyle/>
        <a:p>
          <a:r>
            <a:rPr lang="en-US"/>
            <a:t>Calibrate car parameters to fit trajectory calculations</a:t>
          </a:r>
        </a:p>
      </dgm:t>
    </dgm:pt>
    <dgm:pt modelId="{0E94F562-4022-44CA-8AC6-E602E20F5FFF}" type="parTrans" cxnId="{79202693-093B-44BA-BE4A-84810D627962}">
      <dgm:prSet/>
      <dgm:spPr/>
      <dgm:t>
        <a:bodyPr/>
        <a:lstStyle/>
        <a:p>
          <a:endParaRPr lang="en-US"/>
        </a:p>
      </dgm:t>
    </dgm:pt>
    <dgm:pt modelId="{C8223FD7-B3ED-4FBE-8908-332985BEE523}" type="sibTrans" cxnId="{79202693-093B-44BA-BE4A-84810D627962}">
      <dgm:prSet/>
      <dgm:spPr/>
      <dgm:t>
        <a:bodyPr/>
        <a:lstStyle/>
        <a:p>
          <a:endParaRPr lang="en-US"/>
        </a:p>
      </dgm:t>
    </dgm:pt>
    <dgm:pt modelId="{E30E7034-9006-4676-A0E8-6440DF4BF003}" type="pres">
      <dgm:prSet presAssocID="{09771301-A350-4AB0-BAB5-BA3E5B9CC49F}" presName="root" presStyleCnt="0">
        <dgm:presLayoutVars>
          <dgm:dir/>
          <dgm:resizeHandles val="exact"/>
        </dgm:presLayoutVars>
      </dgm:prSet>
      <dgm:spPr/>
    </dgm:pt>
    <dgm:pt modelId="{8CD1F238-748C-49C6-8248-431F317AA899}" type="pres">
      <dgm:prSet presAssocID="{5E47EE3B-488C-4A54-AC2F-C1D1DFB23008}" presName="compNode" presStyleCnt="0"/>
      <dgm:spPr/>
    </dgm:pt>
    <dgm:pt modelId="{9DBB42A7-DC9E-4CAF-B343-C62DFA4CC407}" type="pres">
      <dgm:prSet presAssocID="{5E47EE3B-488C-4A54-AC2F-C1D1DFB23008}" presName="bgRect" presStyleLbl="bgShp" presStyleIdx="0" presStyleCnt="4"/>
      <dgm:spPr/>
    </dgm:pt>
    <dgm:pt modelId="{0A603122-67BB-4A4A-85AD-908432E69BE1}" type="pres">
      <dgm:prSet presAssocID="{5E47EE3B-488C-4A54-AC2F-C1D1DFB2300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5DEAD267-AF78-45ED-B5D6-654E3B9E9819}" type="pres">
      <dgm:prSet presAssocID="{5E47EE3B-488C-4A54-AC2F-C1D1DFB23008}" presName="spaceRect" presStyleCnt="0"/>
      <dgm:spPr/>
    </dgm:pt>
    <dgm:pt modelId="{7F08F10D-BB7D-4FFB-9099-FA81B6EDAE9A}" type="pres">
      <dgm:prSet presAssocID="{5E47EE3B-488C-4A54-AC2F-C1D1DFB23008}" presName="parTx" presStyleLbl="revTx" presStyleIdx="0" presStyleCnt="4">
        <dgm:presLayoutVars>
          <dgm:chMax val="0"/>
          <dgm:chPref val="0"/>
        </dgm:presLayoutVars>
      </dgm:prSet>
      <dgm:spPr/>
    </dgm:pt>
    <dgm:pt modelId="{3A426A02-A43F-4079-AE74-C3496CAB0BA7}" type="pres">
      <dgm:prSet presAssocID="{B3EC758D-4435-4B14-8A03-4F3B5E9E5B9D}" presName="sibTrans" presStyleCnt="0"/>
      <dgm:spPr/>
    </dgm:pt>
    <dgm:pt modelId="{15489E00-D9F6-448B-AD3E-04CC6B8CB051}" type="pres">
      <dgm:prSet presAssocID="{D1A7E0E1-6A4D-4BD1-897E-D1B8FE56B30A}" presName="compNode" presStyleCnt="0"/>
      <dgm:spPr/>
    </dgm:pt>
    <dgm:pt modelId="{76866067-D1E1-4CE5-9B11-782153DC356E}" type="pres">
      <dgm:prSet presAssocID="{D1A7E0E1-6A4D-4BD1-897E-D1B8FE56B30A}" presName="bgRect" presStyleLbl="bgShp" presStyleIdx="1" presStyleCnt="4"/>
      <dgm:spPr/>
    </dgm:pt>
    <dgm:pt modelId="{C1677A7C-179B-401D-9DB7-E237F650AD43}" type="pres">
      <dgm:prSet presAssocID="{D1A7E0E1-6A4D-4BD1-897E-D1B8FE56B30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E9B71E55-7A66-4928-B1B1-F6A3F6118C39}" type="pres">
      <dgm:prSet presAssocID="{D1A7E0E1-6A4D-4BD1-897E-D1B8FE56B30A}" presName="spaceRect" presStyleCnt="0"/>
      <dgm:spPr/>
    </dgm:pt>
    <dgm:pt modelId="{B58FE669-03B0-4A45-AAD5-CA23B8FDAAA8}" type="pres">
      <dgm:prSet presAssocID="{D1A7E0E1-6A4D-4BD1-897E-D1B8FE56B30A}" presName="parTx" presStyleLbl="revTx" presStyleIdx="1" presStyleCnt="4">
        <dgm:presLayoutVars>
          <dgm:chMax val="0"/>
          <dgm:chPref val="0"/>
        </dgm:presLayoutVars>
      </dgm:prSet>
      <dgm:spPr/>
    </dgm:pt>
    <dgm:pt modelId="{AD60E466-9907-40C6-9FCD-6049E667312F}" type="pres">
      <dgm:prSet presAssocID="{E6E1625D-CEE0-4242-A286-4B26DCED6DE4}" presName="sibTrans" presStyleCnt="0"/>
      <dgm:spPr/>
    </dgm:pt>
    <dgm:pt modelId="{EE072FEF-0284-49B8-B2D5-A91D886A6AEB}" type="pres">
      <dgm:prSet presAssocID="{491FEF44-5682-424E-B467-4B865B3E26DE}" presName="compNode" presStyleCnt="0"/>
      <dgm:spPr/>
    </dgm:pt>
    <dgm:pt modelId="{B771BD08-6AA7-4CB6-9FA8-F2E1998943EA}" type="pres">
      <dgm:prSet presAssocID="{491FEF44-5682-424E-B467-4B865B3E26DE}" presName="bgRect" presStyleLbl="bgShp" presStyleIdx="2" presStyleCnt="4"/>
      <dgm:spPr/>
    </dgm:pt>
    <dgm:pt modelId="{9F54B4BA-4D2F-4345-9182-05007E4EC672}" type="pres">
      <dgm:prSet presAssocID="{491FEF44-5682-424E-B467-4B865B3E26D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FEA5DAB3-FC4B-4BFC-9481-AF118BFC7A66}" type="pres">
      <dgm:prSet presAssocID="{491FEF44-5682-424E-B467-4B865B3E26DE}" presName="spaceRect" presStyleCnt="0"/>
      <dgm:spPr/>
    </dgm:pt>
    <dgm:pt modelId="{1A665902-FB8A-4FDD-93ED-F4C076A10A57}" type="pres">
      <dgm:prSet presAssocID="{491FEF44-5682-424E-B467-4B865B3E26DE}" presName="parTx" presStyleLbl="revTx" presStyleIdx="2" presStyleCnt="4">
        <dgm:presLayoutVars>
          <dgm:chMax val="0"/>
          <dgm:chPref val="0"/>
        </dgm:presLayoutVars>
      </dgm:prSet>
      <dgm:spPr/>
    </dgm:pt>
    <dgm:pt modelId="{9EB6C97D-0FB5-4F71-BEA6-72FE57F4CEC4}" type="pres">
      <dgm:prSet presAssocID="{AC2429B6-20CC-499D-8826-4A8126C20E97}" presName="sibTrans" presStyleCnt="0"/>
      <dgm:spPr/>
    </dgm:pt>
    <dgm:pt modelId="{BFF52AD4-4969-4D7A-9732-C5FE1A6222FE}" type="pres">
      <dgm:prSet presAssocID="{5070FCE2-7A68-4DA9-B39F-32084548CFB6}" presName="compNode" presStyleCnt="0"/>
      <dgm:spPr/>
    </dgm:pt>
    <dgm:pt modelId="{28B97AA4-1AD3-4D95-AC71-82CC5B1600B3}" type="pres">
      <dgm:prSet presAssocID="{5070FCE2-7A68-4DA9-B39F-32084548CFB6}" presName="bgRect" presStyleLbl="bgShp" presStyleIdx="3" presStyleCnt="4"/>
      <dgm:spPr/>
    </dgm:pt>
    <dgm:pt modelId="{FE18AA5F-1DEA-4317-BFC6-AC19F1D35BA1}" type="pres">
      <dgm:prSet presAssocID="{5070FCE2-7A68-4DA9-B39F-32084548CFB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r"/>
        </a:ext>
      </dgm:extLst>
    </dgm:pt>
    <dgm:pt modelId="{92727D23-C519-49C4-9907-EB4C77E4777C}" type="pres">
      <dgm:prSet presAssocID="{5070FCE2-7A68-4DA9-B39F-32084548CFB6}" presName="spaceRect" presStyleCnt="0"/>
      <dgm:spPr/>
    </dgm:pt>
    <dgm:pt modelId="{709845AA-15FE-44B7-868B-1E5825D43837}" type="pres">
      <dgm:prSet presAssocID="{5070FCE2-7A68-4DA9-B39F-32084548CFB6}" presName="parTx" presStyleLbl="revTx" presStyleIdx="3" presStyleCnt="4">
        <dgm:presLayoutVars>
          <dgm:chMax val="0"/>
          <dgm:chPref val="0"/>
        </dgm:presLayoutVars>
      </dgm:prSet>
      <dgm:spPr/>
    </dgm:pt>
  </dgm:ptLst>
  <dgm:cxnLst>
    <dgm:cxn modelId="{52B3980B-372D-4673-A756-5134F69C240B}" srcId="{09771301-A350-4AB0-BAB5-BA3E5B9CC49F}" destId="{D1A7E0E1-6A4D-4BD1-897E-D1B8FE56B30A}" srcOrd="1" destOrd="0" parTransId="{88CA0546-DF41-4CCB-86F1-B19F00C2D37B}" sibTransId="{E6E1625D-CEE0-4242-A286-4B26DCED6DE4}"/>
    <dgm:cxn modelId="{19A9340E-F376-45B0-8AB7-3C0A598B7595}" srcId="{09771301-A350-4AB0-BAB5-BA3E5B9CC49F}" destId="{5E47EE3B-488C-4A54-AC2F-C1D1DFB23008}" srcOrd="0" destOrd="0" parTransId="{804FB960-45D1-4F41-8990-4BAA03123882}" sibTransId="{B3EC758D-4435-4B14-8A03-4F3B5E9E5B9D}"/>
    <dgm:cxn modelId="{3CDF8C3B-0F12-4CDA-B203-8FB33247C5BA}" type="presOf" srcId="{5070FCE2-7A68-4DA9-B39F-32084548CFB6}" destId="{709845AA-15FE-44B7-868B-1E5825D43837}" srcOrd="0" destOrd="0" presId="urn:microsoft.com/office/officeart/2018/2/layout/IconVerticalSolidList"/>
    <dgm:cxn modelId="{273ACB3C-0218-4159-A401-2A08DC104338}" type="presOf" srcId="{D1A7E0E1-6A4D-4BD1-897E-D1B8FE56B30A}" destId="{B58FE669-03B0-4A45-AAD5-CA23B8FDAAA8}" srcOrd="0" destOrd="0" presId="urn:microsoft.com/office/officeart/2018/2/layout/IconVerticalSolidList"/>
    <dgm:cxn modelId="{68E60B6A-246B-4344-B471-E16BE72D3E88}" srcId="{09771301-A350-4AB0-BAB5-BA3E5B9CC49F}" destId="{491FEF44-5682-424E-B467-4B865B3E26DE}" srcOrd="2" destOrd="0" parTransId="{88304672-8E28-42AE-871D-4ECB8B0CD9C3}" sibTransId="{AC2429B6-20CC-499D-8826-4A8126C20E97}"/>
    <dgm:cxn modelId="{5967387C-655B-4823-8657-10D7C559EDEF}" type="presOf" srcId="{09771301-A350-4AB0-BAB5-BA3E5B9CC49F}" destId="{E30E7034-9006-4676-A0E8-6440DF4BF003}" srcOrd="0" destOrd="0" presId="urn:microsoft.com/office/officeart/2018/2/layout/IconVerticalSolidList"/>
    <dgm:cxn modelId="{79202693-093B-44BA-BE4A-84810D627962}" srcId="{09771301-A350-4AB0-BAB5-BA3E5B9CC49F}" destId="{5070FCE2-7A68-4DA9-B39F-32084548CFB6}" srcOrd="3" destOrd="0" parTransId="{0E94F562-4022-44CA-8AC6-E602E20F5FFF}" sibTransId="{C8223FD7-B3ED-4FBE-8908-332985BEE523}"/>
    <dgm:cxn modelId="{22D007A8-6136-4580-9E14-22B7B85033B0}" type="presOf" srcId="{491FEF44-5682-424E-B467-4B865B3E26DE}" destId="{1A665902-FB8A-4FDD-93ED-F4C076A10A57}" srcOrd="0" destOrd="0" presId="urn:microsoft.com/office/officeart/2018/2/layout/IconVerticalSolidList"/>
    <dgm:cxn modelId="{A2A736DD-A8B7-4357-BAD7-8739C1A09C32}" type="presOf" srcId="{5E47EE3B-488C-4A54-AC2F-C1D1DFB23008}" destId="{7F08F10D-BB7D-4FFB-9099-FA81B6EDAE9A}" srcOrd="0" destOrd="0" presId="urn:microsoft.com/office/officeart/2018/2/layout/IconVerticalSolidList"/>
    <dgm:cxn modelId="{8C46145F-FAF4-4A1A-BD53-ADEDBB313A8D}" type="presParOf" srcId="{E30E7034-9006-4676-A0E8-6440DF4BF003}" destId="{8CD1F238-748C-49C6-8248-431F317AA899}" srcOrd="0" destOrd="0" presId="urn:microsoft.com/office/officeart/2018/2/layout/IconVerticalSolidList"/>
    <dgm:cxn modelId="{1E85919A-70BE-49C6-B717-71B31B83C4ED}" type="presParOf" srcId="{8CD1F238-748C-49C6-8248-431F317AA899}" destId="{9DBB42A7-DC9E-4CAF-B343-C62DFA4CC407}" srcOrd="0" destOrd="0" presId="urn:microsoft.com/office/officeart/2018/2/layout/IconVerticalSolidList"/>
    <dgm:cxn modelId="{E7AAF140-4440-4F1A-A6B6-9AC9B2AA8A24}" type="presParOf" srcId="{8CD1F238-748C-49C6-8248-431F317AA899}" destId="{0A603122-67BB-4A4A-85AD-908432E69BE1}" srcOrd="1" destOrd="0" presId="urn:microsoft.com/office/officeart/2018/2/layout/IconVerticalSolidList"/>
    <dgm:cxn modelId="{5E489E09-13F7-4FFB-B8A3-DDEF1D563D73}" type="presParOf" srcId="{8CD1F238-748C-49C6-8248-431F317AA899}" destId="{5DEAD267-AF78-45ED-B5D6-654E3B9E9819}" srcOrd="2" destOrd="0" presId="urn:microsoft.com/office/officeart/2018/2/layout/IconVerticalSolidList"/>
    <dgm:cxn modelId="{0251AAB7-772A-4545-AC7D-0070D688CAED}" type="presParOf" srcId="{8CD1F238-748C-49C6-8248-431F317AA899}" destId="{7F08F10D-BB7D-4FFB-9099-FA81B6EDAE9A}" srcOrd="3" destOrd="0" presId="urn:microsoft.com/office/officeart/2018/2/layout/IconVerticalSolidList"/>
    <dgm:cxn modelId="{D7C5DDF2-0456-4618-8106-B0EEDE96D7B3}" type="presParOf" srcId="{E30E7034-9006-4676-A0E8-6440DF4BF003}" destId="{3A426A02-A43F-4079-AE74-C3496CAB0BA7}" srcOrd="1" destOrd="0" presId="urn:microsoft.com/office/officeart/2018/2/layout/IconVerticalSolidList"/>
    <dgm:cxn modelId="{013F6ED5-D66D-4DDF-9EE4-3A09A39F8C53}" type="presParOf" srcId="{E30E7034-9006-4676-A0E8-6440DF4BF003}" destId="{15489E00-D9F6-448B-AD3E-04CC6B8CB051}" srcOrd="2" destOrd="0" presId="urn:microsoft.com/office/officeart/2018/2/layout/IconVerticalSolidList"/>
    <dgm:cxn modelId="{7AE9D2DB-42A0-4E18-83EF-D3DCBB19D741}" type="presParOf" srcId="{15489E00-D9F6-448B-AD3E-04CC6B8CB051}" destId="{76866067-D1E1-4CE5-9B11-782153DC356E}" srcOrd="0" destOrd="0" presId="urn:microsoft.com/office/officeart/2018/2/layout/IconVerticalSolidList"/>
    <dgm:cxn modelId="{7538502F-3A95-43D8-B0C7-EB855F2CB2A4}" type="presParOf" srcId="{15489E00-D9F6-448B-AD3E-04CC6B8CB051}" destId="{C1677A7C-179B-401D-9DB7-E237F650AD43}" srcOrd="1" destOrd="0" presId="urn:microsoft.com/office/officeart/2018/2/layout/IconVerticalSolidList"/>
    <dgm:cxn modelId="{49B5D7A6-8B88-45E5-8708-B95669BD9958}" type="presParOf" srcId="{15489E00-D9F6-448B-AD3E-04CC6B8CB051}" destId="{E9B71E55-7A66-4928-B1B1-F6A3F6118C39}" srcOrd="2" destOrd="0" presId="urn:microsoft.com/office/officeart/2018/2/layout/IconVerticalSolidList"/>
    <dgm:cxn modelId="{ED7013FB-1614-4259-BA7A-EEE0652AE271}" type="presParOf" srcId="{15489E00-D9F6-448B-AD3E-04CC6B8CB051}" destId="{B58FE669-03B0-4A45-AAD5-CA23B8FDAAA8}" srcOrd="3" destOrd="0" presId="urn:microsoft.com/office/officeart/2018/2/layout/IconVerticalSolidList"/>
    <dgm:cxn modelId="{70B3C7AC-7079-4B69-ABAB-B5D6C9EE7D50}" type="presParOf" srcId="{E30E7034-9006-4676-A0E8-6440DF4BF003}" destId="{AD60E466-9907-40C6-9FCD-6049E667312F}" srcOrd="3" destOrd="0" presId="urn:microsoft.com/office/officeart/2018/2/layout/IconVerticalSolidList"/>
    <dgm:cxn modelId="{8DF340F1-BA29-4F88-971F-05419FFB380F}" type="presParOf" srcId="{E30E7034-9006-4676-A0E8-6440DF4BF003}" destId="{EE072FEF-0284-49B8-B2D5-A91D886A6AEB}" srcOrd="4" destOrd="0" presId="urn:microsoft.com/office/officeart/2018/2/layout/IconVerticalSolidList"/>
    <dgm:cxn modelId="{003E3D11-A281-49F7-8583-70520B4179EF}" type="presParOf" srcId="{EE072FEF-0284-49B8-B2D5-A91D886A6AEB}" destId="{B771BD08-6AA7-4CB6-9FA8-F2E1998943EA}" srcOrd="0" destOrd="0" presId="urn:microsoft.com/office/officeart/2018/2/layout/IconVerticalSolidList"/>
    <dgm:cxn modelId="{5348B4B8-CEE4-4759-9125-039D58569C08}" type="presParOf" srcId="{EE072FEF-0284-49B8-B2D5-A91D886A6AEB}" destId="{9F54B4BA-4D2F-4345-9182-05007E4EC672}" srcOrd="1" destOrd="0" presId="urn:microsoft.com/office/officeart/2018/2/layout/IconVerticalSolidList"/>
    <dgm:cxn modelId="{12CA1A74-FB61-4E79-87A6-99706CEC673E}" type="presParOf" srcId="{EE072FEF-0284-49B8-B2D5-A91D886A6AEB}" destId="{FEA5DAB3-FC4B-4BFC-9481-AF118BFC7A66}" srcOrd="2" destOrd="0" presId="urn:microsoft.com/office/officeart/2018/2/layout/IconVerticalSolidList"/>
    <dgm:cxn modelId="{A2847F83-3EFE-4BF8-8F98-8ECB8A285EFE}" type="presParOf" srcId="{EE072FEF-0284-49B8-B2D5-A91D886A6AEB}" destId="{1A665902-FB8A-4FDD-93ED-F4C076A10A57}" srcOrd="3" destOrd="0" presId="urn:microsoft.com/office/officeart/2018/2/layout/IconVerticalSolidList"/>
    <dgm:cxn modelId="{1A1A6957-AE88-4070-8EA8-2731C55FECBB}" type="presParOf" srcId="{E30E7034-9006-4676-A0E8-6440DF4BF003}" destId="{9EB6C97D-0FB5-4F71-BEA6-72FE57F4CEC4}" srcOrd="5" destOrd="0" presId="urn:microsoft.com/office/officeart/2018/2/layout/IconVerticalSolidList"/>
    <dgm:cxn modelId="{10132B6B-8CAD-4E34-AF22-1591E62BCC80}" type="presParOf" srcId="{E30E7034-9006-4676-A0E8-6440DF4BF003}" destId="{BFF52AD4-4969-4D7A-9732-C5FE1A6222FE}" srcOrd="6" destOrd="0" presId="urn:microsoft.com/office/officeart/2018/2/layout/IconVerticalSolidList"/>
    <dgm:cxn modelId="{0633F38C-C73C-4975-8B02-1BB88FFF0DBC}" type="presParOf" srcId="{BFF52AD4-4969-4D7A-9732-C5FE1A6222FE}" destId="{28B97AA4-1AD3-4D95-AC71-82CC5B1600B3}" srcOrd="0" destOrd="0" presId="urn:microsoft.com/office/officeart/2018/2/layout/IconVerticalSolidList"/>
    <dgm:cxn modelId="{EA374FA3-DDC2-451A-859B-A6A1070B9FD0}" type="presParOf" srcId="{BFF52AD4-4969-4D7A-9732-C5FE1A6222FE}" destId="{FE18AA5F-1DEA-4317-BFC6-AC19F1D35BA1}" srcOrd="1" destOrd="0" presId="urn:microsoft.com/office/officeart/2018/2/layout/IconVerticalSolidList"/>
    <dgm:cxn modelId="{6DA5B03C-270F-483F-8D4E-5DA127BFB75D}" type="presParOf" srcId="{BFF52AD4-4969-4D7A-9732-C5FE1A6222FE}" destId="{92727D23-C519-49C4-9907-EB4C77E4777C}" srcOrd="2" destOrd="0" presId="urn:microsoft.com/office/officeart/2018/2/layout/IconVerticalSolidList"/>
    <dgm:cxn modelId="{D8F4B44A-773B-443F-9E68-ACE19F189265}" type="presParOf" srcId="{BFF52AD4-4969-4D7A-9732-C5FE1A6222FE}" destId="{709845AA-15FE-44B7-868B-1E5825D4383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E2FC2C-BCE6-432A-9D07-DD7BFD2F63E5}"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3B20985-7D3B-4B89-AB33-C0297B9B115E}">
      <dgm:prSet/>
      <dgm:spPr/>
      <dgm:t>
        <a:bodyPr/>
        <a:lstStyle/>
        <a:p>
          <a:r>
            <a:rPr lang="en-US"/>
            <a:t>This lab course was extremely fun to work on, I’ve really enjoyed it.</a:t>
          </a:r>
        </a:p>
      </dgm:t>
    </dgm:pt>
    <dgm:pt modelId="{7B455B97-3694-4213-A0F3-7806F4096389}" type="parTrans" cxnId="{B7442F3A-2454-4CB2-8255-8B5B10A497AE}">
      <dgm:prSet/>
      <dgm:spPr/>
      <dgm:t>
        <a:bodyPr/>
        <a:lstStyle/>
        <a:p>
          <a:endParaRPr lang="en-US"/>
        </a:p>
      </dgm:t>
    </dgm:pt>
    <dgm:pt modelId="{00F09B35-CB94-4CC4-9480-7909AA1B9A5C}" type="sibTrans" cxnId="{B7442F3A-2454-4CB2-8255-8B5B10A497AE}">
      <dgm:prSet/>
      <dgm:spPr/>
      <dgm:t>
        <a:bodyPr/>
        <a:lstStyle/>
        <a:p>
          <a:endParaRPr lang="en-US"/>
        </a:p>
      </dgm:t>
    </dgm:pt>
    <dgm:pt modelId="{E6AD532A-B482-4EEB-8EB4-D9CE4F7CE044}">
      <dgm:prSet/>
      <dgm:spPr/>
      <dgm:t>
        <a:bodyPr/>
        <a:lstStyle/>
        <a:p>
          <a:r>
            <a:rPr lang="en-US"/>
            <a:t>I was quite disappointed to find out that fitting the model into the real-life RC car did not work as expected (although the route itself is performing correctly in general but not in exact Meter units as I’ve tried to fit)</a:t>
          </a:r>
        </a:p>
      </dgm:t>
    </dgm:pt>
    <dgm:pt modelId="{3BFE354C-1BD9-4B20-943B-00AA4DF2919F}" type="parTrans" cxnId="{3E467817-DBEE-4F88-A14C-E0DF6D467992}">
      <dgm:prSet/>
      <dgm:spPr/>
      <dgm:t>
        <a:bodyPr/>
        <a:lstStyle/>
        <a:p>
          <a:endParaRPr lang="en-US"/>
        </a:p>
      </dgm:t>
    </dgm:pt>
    <dgm:pt modelId="{C182C40C-0000-4E80-9AD4-D119EAED3B5E}" type="sibTrans" cxnId="{3E467817-DBEE-4F88-A14C-E0DF6D467992}">
      <dgm:prSet/>
      <dgm:spPr/>
      <dgm:t>
        <a:bodyPr/>
        <a:lstStyle/>
        <a:p>
          <a:endParaRPr lang="en-US"/>
        </a:p>
      </dgm:t>
    </dgm:pt>
    <dgm:pt modelId="{002330D2-6D01-41D3-8297-5DE8FFFF9575}">
      <dgm:prSet/>
      <dgm:spPr/>
      <dgm:t>
        <a:bodyPr/>
        <a:lstStyle/>
        <a:p>
          <a:r>
            <a:rPr lang="en-US" dirty="0"/>
            <a:t>This platform is highly extensible, reusable if needed, and scalable to any alg. Wish to run on this Car as it is now (Simple HTTP interface), and can also run on the car itself as a python/CPP code with a network socket.</a:t>
          </a:r>
        </a:p>
      </dgm:t>
    </dgm:pt>
    <dgm:pt modelId="{1B488833-B83C-40D8-A764-17A39E72D51C}" type="parTrans" cxnId="{15B2C87E-3C01-446E-8BE6-47A1CA05DE09}">
      <dgm:prSet/>
      <dgm:spPr/>
      <dgm:t>
        <a:bodyPr/>
        <a:lstStyle/>
        <a:p>
          <a:endParaRPr lang="en-US"/>
        </a:p>
      </dgm:t>
    </dgm:pt>
    <dgm:pt modelId="{DFEDF08C-F4EA-4904-9A5B-A3776E5BB8C4}" type="sibTrans" cxnId="{15B2C87E-3C01-446E-8BE6-47A1CA05DE09}">
      <dgm:prSet/>
      <dgm:spPr/>
      <dgm:t>
        <a:bodyPr/>
        <a:lstStyle/>
        <a:p>
          <a:endParaRPr lang="en-US"/>
        </a:p>
      </dgm:t>
    </dgm:pt>
    <dgm:pt modelId="{A188BCC0-25AC-491C-B99C-4E6E0EE73B35}">
      <dgm:prSet/>
      <dgm:spPr/>
      <dgm:t>
        <a:bodyPr/>
        <a:lstStyle/>
        <a:p>
          <a:r>
            <a:rPr lang="en-US"/>
            <a:t>Thanks you for the project, and the chance to explore these new areas and Technologies.</a:t>
          </a:r>
        </a:p>
      </dgm:t>
    </dgm:pt>
    <dgm:pt modelId="{1116BCFC-DA09-4F6A-B150-015864D2BCD3}" type="parTrans" cxnId="{9E4DC958-EC8F-4E27-9EC1-027DA5E69B59}">
      <dgm:prSet/>
      <dgm:spPr/>
      <dgm:t>
        <a:bodyPr/>
        <a:lstStyle/>
        <a:p>
          <a:endParaRPr lang="en-US"/>
        </a:p>
      </dgm:t>
    </dgm:pt>
    <dgm:pt modelId="{34815A6A-6723-4F6C-9F6E-0C82B048CC3C}" type="sibTrans" cxnId="{9E4DC958-EC8F-4E27-9EC1-027DA5E69B59}">
      <dgm:prSet/>
      <dgm:spPr/>
      <dgm:t>
        <a:bodyPr/>
        <a:lstStyle/>
        <a:p>
          <a:endParaRPr lang="en-US"/>
        </a:p>
      </dgm:t>
    </dgm:pt>
    <dgm:pt modelId="{B99B7806-47D9-4171-BD53-1EDC659E448E}" type="pres">
      <dgm:prSet presAssocID="{19E2FC2C-BCE6-432A-9D07-DD7BFD2F63E5}" presName="root" presStyleCnt="0">
        <dgm:presLayoutVars>
          <dgm:dir/>
          <dgm:resizeHandles val="exact"/>
        </dgm:presLayoutVars>
      </dgm:prSet>
      <dgm:spPr/>
    </dgm:pt>
    <dgm:pt modelId="{0EC7BA18-151D-4066-8160-F6308B6C3667}" type="pres">
      <dgm:prSet presAssocID="{93B20985-7D3B-4B89-AB33-C0297B9B115E}" presName="compNode" presStyleCnt="0"/>
      <dgm:spPr/>
    </dgm:pt>
    <dgm:pt modelId="{06FB663A-5A9D-4564-9963-EDD9E45E620D}" type="pres">
      <dgm:prSet presAssocID="{93B20985-7D3B-4B89-AB33-C0297B9B115E}" presName="bgRect" presStyleLbl="bgShp" presStyleIdx="0" presStyleCnt="4"/>
      <dgm:spPr/>
    </dgm:pt>
    <dgm:pt modelId="{137767F1-F6C4-4A5F-8C41-4A8F5AB55B45}" type="pres">
      <dgm:prSet presAssocID="{93B20985-7D3B-4B89-AB33-C0297B9B115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mster"/>
        </a:ext>
      </dgm:extLst>
    </dgm:pt>
    <dgm:pt modelId="{0BCA87B3-3F3A-4FC9-B747-22570EFBEF11}" type="pres">
      <dgm:prSet presAssocID="{93B20985-7D3B-4B89-AB33-C0297B9B115E}" presName="spaceRect" presStyleCnt="0"/>
      <dgm:spPr/>
    </dgm:pt>
    <dgm:pt modelId="{D356E546-60EC-4652-9062-373940FF8D6A}" type="pres">
      <dgm:prSet presAssocID="{93B20985-7D3B-4B89-AB33-C0297B9B115E}" presName="parTx" presStyleLbl="revTx" presStyleIdx="0" presStyleCnt="4">
        <dgm:presLayoutVars>
          <dgm:chMax val="0"/>
          <dgm:chPref val="0"/>
        </dgm:presLayoutVars>
      </dgm:prSet>
      <dgm:spPr/>
    </dgm:pt>
    <dgm:pt modelId="{FE0076F0-F8E3-4E57-8A38-7D18BA4D0D60}" type="pres">
      <dgm:prSet presAssocID="{00F09B35-CB94-4CC4-9480-7909AA1B9A5C}" presName="sibTrans" presStyleCnt="0"/>
      <dgm:spPr/>
    </dgm:pt>
    <dgm:pt modelId="{C061E129-1F73-4A81-88BD-5DDA2543A168}" type="pres">
      <dgm:prSet presAssocID="{E6AD532A-B482-4EEB-8EB4-D9CE4F7CE044}" presName="compNode" presStyleCnt="0"/>
      <dgm:spPr/>
    </dgm:pt>
    <dgm:pt modelId="{1D3AC60C-4FCF-43FB-9B89-5485DD72BC5C}" type="pres">
      <dgm:prSet presAssocID="{E6AD532A-B482-4EEB-8EB4-D9CE4F7CE044}" presName="bgRect" presStyleLbl="bgShp" presStyleIdx="1" presStyleCnt="4" custScaleY="162728"/>
      <dgm:spPr/>
    </dgm:pt>
    <dgm:pt modelId="{60F42E18-E89D-4138-BCE6-3F3A9A5B1E79}" type="pres">
      <dgm:prSet presAssocID="{E6AD532A-B482-4EEB-8EB4-D9CE4F7CE04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rotUp"/>
        </a:ext>
      </dgm:extLst>
    </dgm:pt>
    <dgm:pt modelId="{C2E0E001-666E-4879-838F-D23B313C7AD5}" type="pres">
      <dgm:prSet presAssocID="{E6AD532A-B482-4EEB-8EB4-D9CE4F7CE044}" presName="spaceRect" presStyleCnt="0"/>
      <dgm:spPr/>
    </dgm:pt>
    <dgm:pt modelId="{09BF3283-C9ED-426A-840D-F41DD4D1FC53}" type="pres">
      <dgm:prSet presAssocID="{E6AD532A-B482-4EEB-8EB4-D9CE4F7CE044}" presName="parTx" presStyleLbl="revTx" presStyleIdx="1" presStyleCnt="4">
        <dgm:presLayoutVars>
          <dgm:chMax val="0"/>
          <dgm:chPref val="0"/>
        </dgm:presLayoutVars>
      </dgm:prSet>
      <dgm:spPr/>
    </dgm:pt>
    <dgm:pt modelId="{D908D166-35B3-487F-AEA5-AAB52E002995}" type="pres">
      <dgm:prSet presAssocID="{C182C40C-0000-4E80-9AD4-D119EAED3B5E}" presName="sibTrans" presStyleCnt="0"/>
      <dgm:spPr/>
    </dgm:pt>
    <dgm:pt modelId="{2F4F800D-A9C9-4967-8D4B-13613DFC6112}" type="pres">
      <dgm:prSet presAssocID="{002330D2-6D01-41D3-8297-5DE8FFFF9575}" presName="compNode" presStyleCnt="0"/>
      <dgm:spPr/>
    </dgm:pt>
    <dgm:pt modelId="{E126DAA6-863A-4A77-87A8-1C3FF8035957}" type="pres">
      <dgm:prSet presAssocID="{002330D2-6D01-41D3-8297-5DE8FFFF9575}" presName="bgRect" presStyleLbl="bgShp" presStyleIdx="2" presStyleCnt="4" custScaleY="145001"/>
      <dgm:spPr/>
    </dgm:pt>
    <dgm:pt modelId="{C0D26734-312A-4F43-A410-3D5473F62F49}" type="pres">
      <dgm:prSet presAssocID="{002330D2-6D01-41D3-8297-5DE8FFFF957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95C2A910-2593-4D11-A784-88D5038F86CE}" type="pres">
      <dgm:prSet presAssocID="{002330D2-6D01-41D3-8297-5DE8FFFF9575}" presName="spaceRect" presStyleCnt="0"/>
      <dgm:spPr/>
    </dgm:pt>
    <dgm:pt modelId="{DE8BDBDA-D556-441A-B8FA-112B0921390A}" type="pres">
      <dgm:prSet presAssocID="{002330D2-6D01-41D3-8297-5DE8FFFF9575}" presName="parTx" presStyleLbl="revTx" presStyleIdx="2" presStyleCnt="4" custScaleY="114891">
        <dgm:presLayoutVars>
          <dgm:chMax val="0"/>
          <dgm:chPref val="0"/>
        </dgm:presLayoutVars>
      </dgm:prSet>
      <dgm:spPr/>
    </dgm:pt>
    <dgm:pt modelId="{DC854EBF-7324-4C5E-845E-784A243880AF}" type="pres">
      <dgm:prSet presAssocID="{DFEDF08C-F4EA-4904-9A5B-A3776E5BB8C4}" presName="sibTrans" presStyleCnt="0"/>
      <dgm:spPr/>
    </dgm:pt>
    <dgm:pt modelId="{6C051621-6AC4-4904-B7F8-A9091F074B26}" type="pres">
      <dgm:prSet presAssocID="{A188BCC0-25AC-491C-B99C-4E6E0EE73B35}" presName="compNode" presStyleCnt="0"/>
      <dgm:spPr/>
    </dgm:pt>
    <dgm:pt modelId="{B73FA5A1-5FA9-4B59-9334-C1A73320FD7F}" type="pres">
      <dgm:prSet presAssocID="{A188BCC0-25AC-491C-B99C-4E6E0EE73B35}" presName="bgRect" presStyleLbl="bgShp" presStyleIdx="3" presStyleCnt="4"/>
      <dgm:spPr/>
    </dgm:pt>
    <dgm:pt modelId="{5A2DE73A-6248-4B8A-B6AB-BC99513190C5}" type="pres">
      <dgm:prSet presAssocID="{A188BCC0-25AC-491C-B99C-4E6E0EE73B3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terpillar"/>
        </a:ext>
      </dgm:extLst>
    </dgm:pt>
    <dgm:pt modelId="{B89BF9D4-642F-4DA8-AA5A-D8D1C570828B}" type="pres">
      <dgm:prSet presAssocID="{A188BCC0-25AC-491C-B99C-4E6E0EE73B35}" presName="spaceRect" presStyleCnt="0"/>
      <dgm:spPr/>
    </dgm:pt>
    <dgm:pt modelId="{A38BDB95-8B18-4E0C-B218-5C1AAE53386A}" type="pres">
      <dgm:prSet presAssocID="{A188BCC0-25AC-491C-B99C-4E6E0EE73B35}" presName="parTx" presStyleLbl="revTx" presStyleIdx="3" presStyleCnt="4">
        <dgm:presLayoutVars>
          <dgm:chMax val="0"/>
          <dgm:chPref val="0"/>
        </dgm:presLayoutVars>
      </dgm:prSet>
      <dgm:spPr/>
    </dgm:pt>
  </dgm:ptLst>
  <dgm:cxnLst>
    <dgm:cxn modelId="{06261E0F-D969-458D-A203-04F4E2684813}" type="presOf" srcId="{A188BCC0-25AC-491C-B99C-4E6E0EE73B35}" destId="{A38BDB95-8B18-4E0C-B218-5C1AAE53386A}" srcOrd="0" destOrd="0" presId="urn:microsoft.com/office/officeart/2018/2/layout/IconVerticalSolidList"/>
    <dgm:cxn modelId="{3E467817-DBEE-4F88-A14C-E0DF6D467992}" srcId="{19E2FC2C-BCE6-432A-9D07-DD7BFD2F63E5}" destId="{E6AD532A-B482-4EEB-8EB4-D9CE4F7CE044}" srcOrd="1" destOrd="0" parTransId="{3BFE354C-1BD9-4B20-943B-00AA4DF2919F}" sibTransId="{C182C40C-0000-4E80-9AD4-D119EAED3B5E}"/>
    <dgm:cxn modelId="{B7442F3A-2454-4CB2-8255-8B5B10A497AE}" srcId="{19E2FC2C-BCE6-432A-9D07-DD7BFD2F63E5}" destId="{93B20985-7D3B-4B89-AB33-C0297B9B115E}" srcOrd="0" destOrd="0" parTransId="{7B455B97-3694-4213-A0F3-7806F4096389}" sibTransId="{00F09B35-CB94-4CC4-9480-7909AA1B9A5C}"/>
    <dgm:cxn modelId="{17FB484D-DE37-4001-811C-255328D19A77}" type="presOf" srcId="{E6AD532A-B482-4EEB-8EB4-D9CE4F7CE044}" destId="{09BF3283-C9ED-426A-840D-F41DD4D1FC53}" srcOrd="0" destOrd="0" presId="urn:microsoft.com/office/officeart/2018/2/layout/IconVerticalSolidList"/>
    <dgm:cxn modelId="{FE1AB671-0D25-42F0-905D-2DF71D8D22EB}" type="presOf" srcId="{19E2FC2C-BCE6-432A-9D07-DD7BFD2F63E5}" destId="{B99B7806-47D9-4171-BD53-1EDC659E448E}" srcOrd="0" destOrd="0" presId="urn:microsoft.com/office/officeart/2018/2/layout/IconVerticalSolidList"/>
    <dgm:cxn modelId="{BA40ED57-0885-417B-AE4C-EE6D6921AE65}" type="presOf" srcId="{93B20985-7D3B-4B89-AB33-C0297B9B115E}" destId="{D356E546-60EC-4652-9062-373940FF8D6A}" srcOrd="0" destOrd="0" presId="urn:microsoft.com/office/officeart/2018/2/layout/IconVerticalSolidList"/>
    <dgm:cxn modelId="{9E4DC958-EC8F-4E27-9EC1-027DA5E69B59}" srcId="{19E2FC2C-BCE6-432A-9D07-DD7BFD2F63E5}" destId="{A188BCC0-25AC-491C-B99C-4E6E0EE73B35}" srcOrd="3" destOrd="0" parTransId="{1116BCFC-DA09-4F6A-B150-015864D2BCD3}" sibTransId="{34815A6A-6723-4F6C-9F6E-0C82B048CC3C}"/>
    <dgm:cxn modelId="{15B2C87E-3C01-446E-8BE6-47A1CA05DE09}" srcId="{19E2FC2C-BCE6-432A-9D07-DD7BFD2F63E5}" destId="{002330D2-6D01-41D3-8297-5DE8FFFF9575}" srcOrd="2" destOrd="0" parTransId="{1B488833-B83C-40D8-A764-17A39E72D51C}" sibTransId="{DFEDF08C-F4EA-4904-9A5B-A3776E5BB8C4}"/>
    <dgm:cxn modelId="{917FF9D6-0B59-499D-997D-AF1E8192C9EC}" type="presOf" srcId="{002330D2-6D01-41D3-8297-5DE8FFFF9575}" destId="{DE8BDBDA-D556-441A-B8FA-112B0921390A}" srcOrd="0" destOrd="0" presId="urn:microsoft.com/office/officeart/2018/2/layout/IconVerticalSolidList"/>
    <dgm:cxn modelId="{DBAAE096-D300-497C-B0D5-D3B871A41D84}" type="presParOf" srcId="{B99B7806-47D9-4171-BD53-1EDC659E448E}" destId="{0EC7BA18-151D-4066-8160-F6308B6C3667}" srcOrd="0" destOrd="0" presId="urn:microsoft.com/office/officeart/2018/2/layout/IconVerticalSolidList"/>
    <dgm:cxn modelId="{CE06682E-889A-443D-8B73-C7B5D505845A}" type="presParOf" srcId="{0EC7BA18-151D-4066-8160-F6308B6C3667}" destId="{06FB663A-5A9D-4564-9963-EDD9E45E620D}" srcOrd="0" destOrd="0" presId="urn:microsoft.com/office/officeart/2018/2/layout/IconVerticalSolidList"/>
    <dgm:cxn modelId="{5571CB97-02E9-4516-A3D7-5FF11EBD1E4B}" type="presParOf" srcId="{0EC7BA18-151D-4066-8160-F6308B6C3667}" destId="{137767F1-F6C4-4A5F-8C41-4A8F5AB55B45}" srcOrd="1" destOrd="0" presId="urn:microsoft.com/office/officeart/2018/2/layout/IconVerticalSolidList"/>
    <dgm:cxn modelId="{5466FD35-3DDD-4304-880A-A494A0E97EAB}" type="presParOf" srcId="{0EC7BA18-151D-4066-8160-F6308B6C3667}" destId="{0BCA87B3-3F3A-4FC9-B747-22570EFBEF11}" srcOrd="2" destOrd="0" presId="urn:microsoft.com/office/officeart/2018/2/layout/IconVerticalSolidList"/>
    <dgm:cxn modelId="{7BE9BB62-EBB8-425D-8B7F-0F476BA2564E}" type="presParOf" srcId="{0EC7BA18-151D-4066-8160-F6308B6C3667}" destId="{D356E546-60EC-4652-9062-373940FF8D6A}" srcOrd="3" destOrd="0" presId="urn:microsoft.com/office/officeart/2018/2/layout/IconVerticalSolidList"/>
    <dgm:cxn modelId="{39820311-F766-409C-9EBA-EF319F1BC8BE}" type="presParOf" srcId="{B99B7806-47D9-4171-BD53-1EDC659E448E}" destId="{FE0076F0-F8E3-4E57-8A38-7D18BA4D0D60}" srcOrd="1" destOrd="0" presId="urn:microsoft.com/office/officeart/2018/2/layout/IconVerticalSolidList"/>
    <dgm:cxn modelId="{2CDF21D6-7CAD-4CA4-9A2A-A506A49800E7}" type="presParOf" srcId="{B99B7806-47D9-4171-BD53-1EDC659E448E}" destId="{C061E129-1F73-4A81-88BD-5DDA2543A168}" srcOrd="2" destOrd="0" presId="urn:microsoft.com/office/officeart/2018/2/layout/IconVerticalSolidList"/>
    <dgm:cxn modelId="{B7DF24BA-F5ED-4C0B-A448-0A96BECE5623}" type="presParOf" srcId="{C061E129-1F73-4A81-88BD-5DDA2543A168}" destId="{1D3AC60C-4FCF-43FB-9B89-5485DD72BC5C}" srcOrd="0" destOrd="0" presId="urn:microsoft.com/office/officeart/2018/2/layout/IconVerticalSolidList"/>
    <dgm:cxn modelId="{1B88BE7F-2824-4A48-BBD9-252E06C1F9EE}" type="presParOf" srcId="{C061E129-1F73-4A81-88BD-5DDA2543A168}" destId="{60F42E18-E89D-4138-BCE6-3F3A9A5B1E79}" srcOrd="1" destOrd="0" presId="urn:microsoft.com/office/officeart/2018/2/layout/IconVerticalSolidList"/>
    <dgm:cxn modelId="{4CEE5D3E-EC8C-49ED-AFB0-39517FB258A6}" type="presParOf" srcId="{C061E129-1F73-4A81-88BD-5DDA2543A168}" destId="{C2E0E001-666E-4879-838F-D23B313C7AD5}" srcOrd="2" destOrd="0" presId="urn:microsoft.com/office/officeart/2018/2/layout/IconVerticalSolidList"/>
    <dgm:cxn modelId="{103F424B-BAFE-4347-9C72-F0D9F94EE65D}" type="presParOf" srcId="{C061E129-1F73-4A81-88BD-5DDA2543A168}" destId="{09BF3283-C9ED-426A-840D-F41DD4D1FC53}" srcOrd="3" destOrd="0" presId="urn:microsoft.com/office/officeart/2018/2/layout/IconVerticalSolidList"/>
    <dgm:cxn modelId="{021566F6-BFFD-4D21-B8D1-4B0E91E18B72}" type="presParOf" srcId="{B99B7806-47D9-4171-BD53-1EDC659E448E}" destId="{D908D166-35B3-487F-AEA5-AAB52E002995}" srcOrd="3" destOrd="0" presId="urn:microsoft.com/office/officeart/2018/2/layout/IconVerticalSolidList"/>
    <dgm:cxn modelId="{316A4304-C891-4342-94FA-21FC79C6A99E}" type="presParOf" srcId="{B99B7806-47D9-4171-BD53-1EDC659E448E}" destId="{2F4F800D-A9C9-4967-8D4B-13613DFC6112}" srcOrd="4" destOrd="0" presId="urn:microsoft.com/office/officeart/2018/2/layout/IconVerticalSolidList"/>
    <dgm:cxn modelId="{1B4C9804-9413-4C95-93DE-854338B0DAA9}" type="presParOf" srcId="{2F4F800D-A9C9-4967-8D4B-13613DFC6112}" destId="{E126DAA6-863A-4A77-87A8-1C3FF8035957}" srcOrd="0" destOrd="0" presId="urn:microsoft.com/office/officeart/2018/2/layout/IconVerticalSolidList"/>
    <dgm:cxn modelId="{7C317786-F919-42DA-9EBF-65CFA424D74C}" type="presParOf" srcId="{2F4F800D-A9C9-4967-8D4B-13613DFC6112}" destId="{C0D26734-312A-4F43-A410-3D5473F62F49}" srcOrd="1" destOrd="0" presId="urn:microsoft.com/office/officeart/2018/2/layout/IconVerticalSolidList"/>
    <dgm:cxn modelId="{F1F42BC1-91EC-46E3-A9F8-30B26BF1BA0B}" type="presParOf" srcId="{2F4F800D-A9C9-4967-8D4B-13613DFC6112}" destId="{95C2A910-2593-4D11-A784-88D5038F86CE}" srcOrd="2" destOrd="0" presId="urn:microsoft.com/office/officeart/2018/2/layout/IconVerticalSolidList"/>
    <dgm:cxn modelId="{F7F977DA-29EC-4E98-BDF5-835DB84EC71C}" type="presParOf" srcId="{2F4F800D-A9C9-4967-8D4B-13613DFC6112}" destId="{DE8BDBDA-D556-441A-B8FA-112B0921390A}" srcOrd="3" destOrd="0" presId="urn:microsoft.com/office/officeart/2018/2/layout/IconVerticalSolidList"/>
    <dgm:cxn modelId="{B7915A9C-E3CF-4159-AE0D-E962AC486372}" type="presParOf" srcId="{B99B7806-47D9-4171-BD53-1EDC659E448E}" destId="{DC854EBF-7324-4C5E-845E-784A243880AF}" srcOrd="5" destOrd="0" presId="urn:microsoft.com/office/officeart/2018/2/layout/IconVerticalSolidList"/>
    <dgm:cxn modelId="{2F04068F-9711-4FF1-B220-F065CF12C4A8}" type="presParOf" srcId="{B99B7806-47D9-4171-BD53-1EDC659E448E}" destId="{6C051621-6AC4-4904-B7F8-A9091F074B26}" srcOrd="6" destOrd="0" presId="urn:microsoft.com/office/officeart/2018/2/layout/IconVerticalSolidList"/>
    <dgm:cxn modelId="{7058FADA-27E9-4B08-9698-84AF805DEEB5}" type="presParOf" srcId="{6C051621-6AC4-4904-B7F8-A9091F074B26}" destId="{B73FA5A1-5FA9-4B59-9334-C1A73320FD7F}" srcOrd="0" destOrd="0" presId="urn:microsoft.com/office/officeart/2018/2/layout/IconVerticalSolidList"/>
    <dgm:cxn modelId="{A8413046-68F5-4366-9DDD-A8076F1B99E2}" type="presParOf" srcId="{6C051621-6AC4-4904-B7F8-A9091F074B26}" destId="{5A2DE73A-6248-4B8A-B6AB-BC99513190C5}" srcOrd="1" destOrd="0" presId="urn:microsoft.com/office/officeart/2018/2/layout/IconVerticalSolidList"/>
    <dgm:cxn modelId="{93F3546F-D41D-4B67-9C1C-7E983F29E56C}" type="presParOf" srcId="{6C051621-6AC4-4904-B7F8-A9091F074B26}" destId="{B89BF9D4-642F-4DA8-AA5A-D8D1C570828B}" srcOrd="2" destOrd="0" presId="urn:microsoft.com/office/officeart/2018/2/layout/IconVerticalSolidList"/>
    <dgm:cxn modelId="{0349FA2F-F67B-4141-A28C-521667CA92E2}" type="presParOf" srcId="{6C051621-6AC4-4904-B7F8-A9091F074B26}" destId="{A38BDB95-8B18-4E0C-B218-5C1AAE53386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BB42A7-DC9E-4CAF-B343-C62DFA4CC407}">
      <dsp:nvSpPr>
        <dsp:cNvPr id="0" name=""/>
        <dsp:cNvSpPr/>
      </dsp:nvSpPr>
      <dsp:spPr>
        <a:xfrm>
          <a:off x="0" y="1979"/>
          <a:ext cx="6190459" cy="100310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603122-67BB-4A4A-85AD-908432E69BE1}">
      <dsp:nvSpPr>
        <dsp:cNvPr id="0" name=""/>
        <dsp:cNvSpPr/>
      </dsp:nvSpPr>
      <dsp:spPr>
        <a:xfrm>
          <a:off x="303439" y="227678"/>
          <a:ext cx="551708" cy="55170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F08F10D-BB7D-4FFB-9099-FA81B6EDAE9A}">
      <dsp:nvSpPr>
        <dsp:cNvPr id="0" name=""/>
        <dsp:cNvSpPr/>
      </dsp:nvSpPr>
      <dsp:spPr>
        <a:xfrm>
          <a:off x="1158587" y="1979"/>
          <a:ext cx="5031871" cy="1003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162" tIns="106162" rIns="106162" bIns="106162" numCol="1" spcCol="1270" anchor="ctr" anchorCtr="0">
          <a:noAutofit/>
        </a:bodyPr>
        <a:lstStyle/>
        <a:p>
          <a:pPr marL="0" lvl="0" indent="0" algn="l" defTabSz="800100">
            <a:lnSpc>
              <a:spcPct val="90000"/>
            </a:lnSpc>
            <a:spcBef>
              <a:spcPct val="0"/>
            </a:spcBef>
            <a:spcAft>
              <a:spcPct val="35000"/>
            </a:spcAft>
            <a:buNone/>
          </a:pPr>
          <a:r>
            <a:rPr lang="en-US" sz="1800" kern="1200"/>
            <a:t>Find suitable Hardware for the project.</a:t>
          </a:r>
        </a:p>
      </dsp:txBody>
      <dsp:txXfrm>
        <a:off x="1158587" y="1979"/>
        <a:ext cx="5031871" cy="1003106"/>
      </dsp:txXfrm>
    </dsp:sp>
    <dsp:sp modelId="{76866067-D1E1-4CE5-9B11-782153DC356E}">
      <dsp:nvSpPr>
        <dsp:cNvPr id="0" name=""/>
        <dsp:cNvSpPr/>
      </dsp:nvSpPr>
      <dsp:spPr>
        <a:xfrm>
          <a:off x="0" y="1255861"/>
          <a:ext cx="6190459" cy="100310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677A7C-179B-401D-9DB7-E237F650AD43}">
      <dsp:nvSpPr>
        <dsp:cNvPr id="0" name=""/>
        <dsp:cNvSpPr/>
      </dsp:nvSpPr>
      <dsp:spPr>
        <a:xfrm>
          <a:off x="303439" y="1481560"/>
          <a:ext cx="551708" cy="55170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58FE669-03B0-4A45-AAD5-CA23B8FDAAA8}">
      <dsp:nvSpPr>
        <dsp:cNvPr id="0" name=""/>
        <dsp:cNvSpPr/>
      </dsp:nvSpPr>
      <dsp:spPr>
        <a:xfrm>
          <a:off x="1158587" y="1255861"/>
          <a:ext cx="5031871" cy="1003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162" tIns="106162" rIns="106162" bIns="106162" numCol="1" spcCol="1270" anchor="ctr" anchorCtr="0">
          <a:noAutofit/>
        </a:bodyPr>
        <a:lstStyle/>
        <a:p>
          <a:pPr marL="0" lvl="0" indent="0" algn="l" defTabSz="800100">
            <a:lnSpc>
              <a:spcPct val="90000"/>
            </a:lnSpc>
            <a:spcBef>
              <a:spcPct val="0"/>
            </a:spcBef>
            <a:spcAft>
              <a:spcPct val="35000"/>
            </a:spcAft>
            <a:buNone/>
          </a:pPr>
          <a:r>
            <a:rPr lang="en-US" sz="1800" kern="1200"/>
            <a:t>Select dev. Environment and technology (OS, toolchains, programming language etc.)</a:t>
          </a:r>
        </a:p>
      </dsp:txBody>
      <dsp:txXfrm>
        <a:off x="1158587" y="1255861"/>
        <a:ext cx="5031871" cy="1003106"/>
      </dsp:txXfrm>
    </dsp:sp>
    <dsp:sp modelId="{B771BD08-6AA7-4CB6-9FA8-F2E1998943EA}">
      <dsp:nvSpPr>
        <dsp:cNvPr id="0" name=""/>
        <dsp:cNvSpPr/>
      </dsp:nvSpPr>
      <dsp:spPr>
        <a:xfrm>
          <a:off x="0" y="2509744"/>
          <a:ext cx="6190459" cy="100310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54B4BA-4D2F-4345-9182-05007E4EC672}">
      <dsp:nvSpPr>
        <dsp:cNvPr id="0" name=""/>
        <dsp:cNvSpPr/>
      </dsp:nvSpPr>
      <dsp:spPr>
        <a:xfrm>
          <a:off x="303439" y="2735443"/>
          <a:ext cx="551708" cy="55170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A665902-FB8A-4FDD-93ED-F4C076A10A57}">
      <dsp:nvSpPr>
        <dsp:cNvPr id="0" name=""/>
        <dsp:cNvSpPr/>
      </dsp:nvSpPr>
      <dsp:spPr>
        <a:xfrm>
          <a:off x="1158587" y="2509744"/>
          <a:ext cx="5031871" cy="1003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162" tIns="106162" rIns="106162" bIns="106162" numCol="1" spcCol="1270" anchor="ctr" anchorCtr="0">
          <a:noAutofit/>
        </a:bodyPr>
        <a:lstStyle/>
        <a:p>
          <a:pPr marL="0" lvl="0" indent="0" algn="l" defTabSz="800100">
            <a:lnSpc>
              <a:spcPct val="90000"/>
            </a:lnSpc>
            <a:spcBef>
              <a:spcPct val="0"/>
            </a:spcBef>
            <a:spcAft>
              <a:spcPct val="35000"/>
            </a:spcAft>
            <a:buNone/>
          </a:pPr>
          <a:r>
            <a:rPr lang="en-US" sz="1800" kern="1200"/>
            <a:t>Learn Alg &amp; Extract trajectory information from MATLAB and send to RC car</a:t>
          </a:r>
        </a:p>
      </dsp:txBody>
      <dsp:txXfrm>
        <a:off x="1158587" y="2509744"/>
        <a:ext cx="5031871" cy="1003106"/>
      </dsp:txXfrm>
    </dsp:sp>
    <dsp:sp modelId="{28B97AA4-1AD3-4D95-AC71-82CC5B1600B3}">
      <dsp:nvSpPr>
        <dsp:cNvPr id="0" name=""/>
        <dsp:cNvSpPr/>
      </dsp:nvSpPr>
      <dsp:spPr>
        <a:xfrm>
          <a:off x="0" y="3763627"/>
          <a:ext cx="6190459" cy="100310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18AA5F-1DEA-4317-BFC6-AC19F1D35BA1}">
      <dsp:nvSpPr>
        <dsp:cNvPr id="0" name=""/>
        <dsp:cNvSpPr/>
      </dsp:nvSpPr>
      <dsp:spPr>
        <a:xfrm>
          <a:off x="303439" y="3989326"/>
          <a:ext cx="551708" cy="55170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09845AA-15FE-44B7-868B-1E5825D43837}">
      <dsp:nvSpPr>
        <dsp:cNvPr id="0" name=""/>
        <dsp:cNvSpPr/>
      </dsp:nvSpPr>
      <dsp:spPr>
        <a:xfrm>
          <a:off x="1158587" y="3763627"/>
          <a:ext cx="5031871" cy="10031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162" tIns="106162" rIns="106162" bIns="106162" numCol="1" spcCol="1270" anchor="ctr" anchorCtr="0">
          <a:noAutofit/>
        </a:bodyPr>
        <a:lstStyle/>
        <a:p>
          <a:pPr marL="0" lvl="0" indent="0" algn="l" defTabSz="800100">
            <a:lnSpc>
              <a:spcPct val="90000"/>
            </a:lnSpc>
            <a:spcBef>
              <a:spcPct val="0"/>
            </a:spcBef>
            <a:spcAft>
              <a:spcPct val="35000"/>
            </a:spcAft>
            <a:buNone/>
          </a:pPr>
          <a:r>
            <a:rPr lang="en-US" sz="1800" kern="1200"/>
            <a:t>Calibrate car parameters to fit trajectory calculations</a:t>
          </a:r>
        </a:p>
      </dsp:txBody>
      <dsp:txXfrm>
        <a:off x="1158587" y="3763627"/>
        <a:ext cx="5031871" cy="10031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FB663A-5A9D-4564-9963-EDD9E45E620D}">
      <dsp:nvSpPr>
        <dsp:cNvPr id="0" name=""/>
        <dsp:cNvSpPr/>
      </dsp:nvSpPr>
      <dsp:spPr>
        <a:xfrm>
          <a:off x="0" y="202565"/>
          <a:ext cx="6190459" cy="66994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7767F1-F6C4-4A5F-8C41-4A8F5AB55B45}">
      <dsp:nvSpPr>
        <dsp:cNvPr id="0" name=""/>
        <dsp:cNvSpPr/>
      </dsp:nvSpPr>
      <dsp:spPr>
        <a:xfrm>
          <a:off x="202658" y="353303"/>
          <a:ext cx="368830" cy="3684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356E546-60EC-4652-9062-373940FF8D6A}">
      <dsp:nvSpPr>
        <dsp:cNvPr id="0" name=""/>
        <dsp:cNvSpPr/>
      </dsp:nvSpPr>
      <dsp:spPr>
        <a:xfrm>
          <a:off x="774147" y="202565"/>
          <a:ext cx="5335234" cy="816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12" tIns="86412" rIns="86412" bIns="86412" numCol="1" spcCol="1270" anchor="ctr" anchorCtr="0">
          <a:noAutofit/>
        </a:bodyPr>
        <a:lstStyle/>
        <a:p>
          <a:pPr marL="0" lvl="0" indent="0" algn="l" defTabSz="622300">
            <a:lnSpc>
              <a:spcPct val="90000"/>
            </a:lnSpc>
            <a:spcBef>
              <a:spcPct val="0"/>
            </a:spcBef>
            <a:spcAft>
              <a:spcPct val="35000"/>
            </a:spcAft>
            <a:buNone/>
          </a:pPr>
          <a:r>
            <a:rPr lang="en-US" sz="1400" kern="1200"/>
            <a:t>This lab course was extremely fun to work on, I’ve really enjoyed it.</a:t>
          </a:r>
        </a:p>
      </dsp:txBody>
      <dsp:txXfrm>
        <a:off x="774147" y="202565"/>
        <a:ext cx="5335234" cy="816495"/>
      </dsp:txXfrm>
    </dsp:sp>
    <dsp:sp modelId="{1D3AC60C-4FCF-43FB-9B89-5485DD72BC5C}">
      <dsp:nvSpPr>
        <dsp:cNvPr id="0" name=""/>
        <dsp:cNvSpPr/>
      </dsp:nvSpPr>
      <dsp:spPr>
        <a:xfrm>
          <a:off x="0" y="1223185"/>
          <a:ext cx="6190459" cy="109018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F42E18-E89D-4138-BCE6-3F3A9A5B1E79}">
      <dsp:nvSpPr>
        <dsp:cNvPr id="0" name=""/>
        <dsp:cNvSpPr/>
      </dsp:nvSpPr>
      <dsp:spPr>
        <a:xfrm>
          <a:off x="202658" y="1584044"/>
          <a:ext cx="368830" cy="3684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9BF3283-C9ED-426A-840D-F41DD4D1FC53}">
      <dsp:nvSpPr>
        <dsp:cNvPr id="0" name=""/>
        <dsp:cNvSpPr/>
      </dsp:nvSpPr>
      <dsp:spPr>
        <a:xfrm>
          <a:off x="774147" y="1433307"/>
          <a:ext cx="5335234" cy="816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12" tIns="86412" rIns="86412" bIns="86412" numCol="1" spcCol="1270" anchor="ctr" anchorCtr="0">
          <a:noAutofit/>
        </a:bodyPr>
        <a:lstStyle/>
        <a:p>
          <a:pPr marL="0" lvl="0" indent="0" algn="l" defTabSz="622300">
            <a:lnSpc>
              <a:spcPct val="90000"/>
            </a:lnSpc>
            <a:spcBef>
              <a:spcPct val="0"/>
            </a:spcBef>
            <a:spcAft>
              <a:spcPct val="35000"/>
            </a:spcAft>
            <a:buNone/>
          </a:pPr>
          <a:r>
            <a:rPr lang="en-US" sz="1400" kern="1200"/>
            <a:t>I was quite disappointed to find out that fitting the model into the real-life RC car did not work as expected (although the route itself is performing correctly in general but not in exact Meter units as I’ve tried to fit)</a:t>
          </a:r>
        </a:p>
      </dsp:txBody>
      <dsp:txXfrm>
        <a:off x="774147" y="1433307"/>
        <a:ext cx="5335234" cy="816495"/>
      </dsp:txXfrm>
    </dsp:sp>
    <dsp:sp modelId="{E126DAA6-863A-4A77-87A8-1C3FF8035957}">
      <dsp:nvSpPr>
        <dsp:cNvPr id="0" name=""/>
        <dsp:cNvSpPr/>
      </dsp:nvSpPr>
      <dsp:spPr>
        <a:xfrm>
          <a:off x="0" y="2517498"/>
          <a:ext cx="6190459" cy="97142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D26734-312A-4F43-A410-3D5473F62F49}">
      <dsp:nvSpPr>
        <dsp:cNvPr id="0" name=""/>
        <dsp:cNvSpPr/>
      </dsp:nvSpPr>
      <dsp:spPr>
        <a:xfrm>
          <a:off x="202658" y="2818977"/>
          <a:ext cx="368830" cy="3684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E8BDBDA-D556-441A-B8FA-112B0921390A}">
      <dsp:nvSpPr>
        <dsp:cNvPr id="0" name=""/>
        <dsp:cNvSpPr/>
      </dsp:nvSpPr>
      <dsp:spPr>
        <a:xfrm>
          <a:off x="774147" y="2607447"/>
          <a:ext cx="5335234" cy="9380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12" tIns="86412" rIns="86412" bIns="86412" numCol="1" spcCol="1270" anchor="ctr" anchorCtr="0">
          <a:noAutofit/>
        </a:bodyPr>
        <a:lstStyle/>
        <a:p>
          <a:pPr marL="0" lvl="0" indent="0" algn="l" defTabSz="622300">
            <a:lnSpc>
              <a:spcPct val="90000"/>
            </a:lnSpc>
            <a:spcBef>
              <a:spcPct val="0"/>
            </a:spcBef>
            <a:spcAft>
              <a:spcPct val="35000"/>
            </a:spcAft>
            <a:buNone/>
          </a:pPr>
          <a:r>
            <a:rPr lang="en-US" sz="1400" kern="1200" dirty="0"/>
            <a:t>This platform is highly extensible, reusable if needed, and scalable to any alg. Wish to run on this Car as it is now (Simple HTTP interface), and can also run on the car itself as a python/CPP code with a network socket.</a:t>
          </a:r>
        </a:p>
      </dsp:txBody>
      <dsp:txXfrm>
        <a:off x="774147" y="2607447"/>
        <a:ext cx="5335234" cy="938080"/>
      </dsp:txXfrm>
    </dsp:sp>
    <dsp:sp modelId="{B73FA5A1-5FA9-4B59-9334-C1A73320FD7F}">
      <dsp:nvSpPr>
        <dsp:cNvPr id="0" name=""/>
        <dsp:cNvSpPr/>
      </dsp:nvSpPr>
      <dsp:spPr>
        <a:xfrm>
          <a:off x="0" y="3749651"/>
          <a:ext cx="6190459" cy="669945"/>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A2DE73A-6248-4B8A-B6AB-BC99513190C5}">
      <dsp:nvSpPr>
        <dsp:cNvPr id="0" name=""/>
        <dsp:cNvSpPr/>
      </dsp:nvSpPr>
      <dsp:spPr>
        <a:xfrm>
          <a:off x="202658" y="3900389"/>
          <a:ext cx="368830" cy="3684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38BDB95-8B18-4E0C-B218-5C1AAE53386A}">
      <dsp:nvSpPr>
        <dsp:cNvPr id="0" name=""/>
        <dsp:cNvSpPr/>
      </dsp:nvSpPr>
      <dsp:spPr>
        <a:xfrm>
          <a:off x="774147" y="3749651"/>
          <a:ext cx="5335234" cy="816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6412" tIns="86412" rIns="86412" bIns="86412" numCol="1" spcCol="1270" anchor="ctr" anchorCtr="0">
          <a:noAutofit/>
        </a:bodyPr>
        <a:lstStyle/>
        <a:p>
          <a:pPr marL="0" lvl="0" indent="0" algn="l" defTabSz="622300">
            <a:lnSpc>
              <a:spcPct val="90000"/>
            </a:lnSpc>
            <a:spcBef>
              <a:spcPct val="0"/>
            </a:spcBef>
            <a:spcAft>
              <a:spcPct val="35000"/>
            </a:spcAft>
            <a:buNone/>
          </a:pPr>
          <a:r>
            <a:rPr lang="en-US" sz="1400" kern="1200"/>
            <a:t>Thanks you for the project, and the chance to explore these new areas and Technologies.</a:t>
          </a:r>
        </a:p>
      </dsp:txBody>
      <dsp:txXfrm>
        <a:off x="774147" y="3749651"/>
        <a:ext cx="5335234" cy="81649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C02C432D-FA35-4A8C-ADE4-398E28809CF7}" type="datetimeFigureOut">
              <a:rPr lang="he-IL" smtClean="0"/>
              <a:t>כ"ד/אדר/תש"פ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437E3B21-4541-41A0-89E1-B1B3E2923E90}" type="slidenum">
              <a:rPr lang="he-IL" smtClean="0"/>
              <a:t>‹#›</a:t>
            </a:fld>
            <a:endParaRPr lang="he-IL"/>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974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C02C432D-FA35-4A8C-ADE4-398E28809CF7}" type="datetimeFigureOut">
              <a:rPr lang="he-IL" smtClean="0"/>
              <a:t>כ"ד/אדר/תש"פ</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437E3B21-4541-41A0-89E1-B1B3E2923E90}" type="slidenum">
              <a:rPr lang="he-IL" smtClean="0"/>
              <a:t>‹#›</a:t>
            </a:fld>
            <a:endParaRPr lang="he-IL"/>
          </a:p>
        </p:txBody>
      </p:sp>
    </p:spTree>
    <p:extLst>
      <p:ext uri="{BB962C8B-B14F-4D97-AF65-F5344CB8AC3E}">
        <p14:creationId xmlns:p14="http://schemas.microsoft.com/office/powerpoint/2010/main" val="41537187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C02C432D-FA35-4A8C-ADE4-398E28809CF7}" type="datetimeFigureOut">
              <a:rPr lang="he-IL" smtClean="0"/>
              <a:t>כ"ד/אדר/תש"פ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437E3B21-4541-41A0-89E1-B1B3E2923E90}" type="slidenum">
              <a:rPr lang="he-IL" smtClean="0"/>
              <a:t>‹#›</a:t>
            </a:fld>
            <a:endParaRPr lang="he-IL"/>
          </a:p>
        </p:txBody>
      </p:sp>
    </p:spTree>
    <p:extLst>
      <p:ext uri="{BB962C8B-B14F-4D97-AF65-F5344CB8AC3E}">
        <p14:creationId xmlns:p14="http://schemas.microsoft.com/office/powerpoint/2010/main" val="8110277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C02C432D-FA35-4A8C-ADE4-398E28809CF7}" type="datetimeFigureOut">
              <a:rPr lang="he-IL" smtClean="0"/>
              <a:t>כ"ד/אדר/תש"פ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437E3B21-4541-41A0-89E1-B1B3E2923E90}" type="slidenum">
              <a:rPr lang="he-IL" smtClean="0"/>
              <a:t>‹#›</a:t>
            </a:fld>
            <a:endParaRPr lang="he-IL"/>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167744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C02C432D-FA35-4A8C-ADE4-398E28809CF7}" type="datetimeFigureOut">
              <a:rPr lang="he-IL" smtClean="0"/>
              <a:t>כ"ד/אדר/תש"פ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437E3B21-4541-41A0-89E1-B1B3E2923E90}" type="slidenum">
              <a:rPr lang="he-IL" smtClean="0"/>
              <a:t>‹#›</a:t>
            </a:fld>
            <a:endParaRPr lang="he-IL"/>
          </a:p>
        </p:txBody>
      </p:sp>
    </p:spTree>
    <p:extLst>
      <p:ext uri="{BB962C8B-B14F-4D97-AF65-F5344CB8AC3E}">
        <p14:creationId xmlns:p14="http://schemas.microsoft.com/office/powerpoint/2010/main" val="9680795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C02C432D-FA35-4A8C-ADE4-398E28809CF7}" type="datetimeFigureOut">
              <a:rPr lang="he-IL" smtClean="0"/>
              <a:t>כ"ד/אדר/תש"פ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437E3B21-4541-41A0-89E1-B1B3E2923E90}" type="slidenum">
              <a:rPr lang="he-IL" smtClean="0"/>
              <a:t>‹#›</a:t>
            </a:fld>
            <a:endParaRPr lang="he-IL"/>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2210125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he-IL"/>
              <a:t>לחץ כדי לערוך סגנון כותרת של תבנית בסיס</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he-IL"/>
              <a:t>לחץ כדי לערוך סגנונות טקסט של תבנית בסיס</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C02C432D-FA35-4A8C-ADE4-398E28809CF7}" type="datetimeFigureOut">
              <a:rPr lang="he-IL" smtClean="0"/>
              <a:t>כ"ד/אדר/תש"פ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437E3B21-4541-41A0-89E1-B1B3E2923E90}" type="slidenum">
              <a:rPr lang="he-IL" smtClean="0"/>
              <a:t>‹#›</a:t>
            </a:fld>
            <a:endParaRPr lang="he-IL"/>
          </a:p>
        </p:txBody>
      </p:sp>
    </p:spTree>
    <p:extLst>
      <p:ext uri="{BB962C8B-B14F-4D97-AF65-F5344CB8AC3E}">
        <p14:creationId xmlns:p14="http://schemas.microsoft.com/office/powerpoint/2010/main" val="20750272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C02C432D-FA35-4A8C-ADE4-398E28809CF7}" type="datetimeFigureOut">
              <a:rPr lang="he-IL" smtClean="0"/>
              <a:t>כ"ד/אדר/תש"פ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437E3B21-4541-41A0-89E1-B1B3E2923E90}" type="slidenum">
              <a:rPr lang="he-IL" smtClean="0"/>
              <a:t>‹#›</a:t>
            </a:fld>
            <a:endParaRPr lang="he-IL"/>
          </a:p>
        </p:txBody>
      </p:sp>
    </p:spTree>
    <p:extLst>
      <p:ext uri="{BB962C8B-B14F-4D97-AF65-F5344CB8AC3E}">
        <p14:creationId xmlns:p14="http://schemas.microsoft.com/office/powerpoint/2010/main" val="41616127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C02C432D-FA35-4A8C-ADE4-398E28809CF7}" type="datetimeFigureOut">
              <a:rPr lang="he-IL" smtClean="0"/>
              <a:t>כ"ד/אדר/תש"פ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437E3B21-4541-41A0-89E1-B1B3E2923E90}" type="slidenum">
              <a:rPr lang="he-IL" smtClean="0"/>
              <a:t>‹#›</a:t>
            </a:fld>
            <a:endParaRPr lang="he-IL"/>
          </a:p>
        </p:txBody>
      </p:sp>
    </p:spTree>
    <p:extLst>
      <p:ext uri="{BB962C8B-B14F-4D97-AF65-F5344CB8AC3E}">
        <p14:creationId xmlns:p14="http://schemas.microsoft.com/office/powerpoint/2010/main" val="1866041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C02C432D-FA35-4A8C-ADE4-398E28809CF7}" type="datetimeFigureOut">
              <a:rPr lang="he-IL" smtClean="0"/>
              <a:t>כ"ד/אדר/תש"פ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437E3B21-4541-41A0-89E1-B1B3E2923E90}" type="slidenum">
              <a:rPr lang="he-IL" smtClean="0"/>
              <a:t>‹#›</a:t>
            </a:fld>
            <a:endParaRPr lang="he-IL"/>
          </a:p>
        </p:txBody>
      </p:sp>
    </p:spTree>
    <p:extLst>
      <p:ext uri="{BB962C8B-B14F-4D97-AF65-F5344CB8AC3E}">
        <p14:creationId xmlns:p14="http://schemas.microsoft.com/office/powerpoint/2010/main" val="618355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C02C432D-FA35-4A8C-ADE4-398E28809CF7}" type="datetimeFigureOut">
              <a:rPr lang="he-IL" smtClean="0"/>
              <a:t>כ"ד/אדר/תש"פ</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437E3B21-4541-41A0-89E1-B1B3E2923E90}" type="slidenum">
              <a:rPr lang="he-IL" smtClean="0"/>
              <a:t>‹#›</a:t>
            </a:fld>
            <a:endParaRPr lang="he-IL"/>
          </a:p>
        </p:txBody>
      </p:sp>
    </p:spTree>
    <p:extLst>
      <p:ext uri="{BB962C8B-B14F-4D97-AF65-F5344CB8AC3E}">
        <p14:creationId xmlns:p14="http://schemas.microsoft.com/office/powerpoint/2010/main" val="1966560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C02C432D-FA35-4A8C-ADE4-398E28809CF7}" type="datetimeFigureOut">
              <a:rPr lang="he-IL" smtClean="0"/>
              <a:t>כ"ד/אדר/תש"פ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437E3B21-4541-41A0-89E1-B1B3E2923E90}" type="slidenum">
              <a:rPr lang="he-IL" smtClean="0"/>
              <a:t>‹#›</a:t>
            </a:fld>
            <a:endParaRPr lang="he-IL"/>
          </a:p>
        </p:txBody>
      </p:sp>
    </p:spTree>
    <p:extLst>
      <p:ext uri="{BB962C8B-B14F-4D97-AF65-F5344CB8AC3E}">
        <p14:creationId xmlns:p14="http://schemas.microsoft.com/office/powerpoint/2010/main" val="1976658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C02C432D-FA35-4A8C-ADE4-398E28809CF7}" type="datetimeFigureOut">
              <a:rPr lang="he-IL" smtClean="0"/>
              <a:t>כ"ד/אדר/תש"פ</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437E3B21-4541-41A0-89E1-B1B3E2923E90}" type="slidenum">
              <a:rPr lang="he-IL" smtClean="0"/>
              <a:t>‹#›</a:t>
            </a:fld>
            <a:endParaRPr lang="he-IL"/>
          </a:p>
        </p:txBody>
      </p:sp>
    </p:spTree>
    <p:extLst>
      <p:ext uri="{BB962C8B-B14F-4D97-AF65-F5344CB8AC3E}">
        <p14:creationId xmlns:p14="http://schemas.microsoft.com/office/powerpoint/2010/main" val="13329431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C02C432D-FA35-4A8C-ADE4-398E28809CF7}" type="datetimeFigureOut">
              <a:rPr lang="he-IL" smtClean="0"/>
              <a:t>כ"ד/אדר/תש"פ</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437E3B21-4541-41A0-89E1-B1B3E2923E90}" type="slidenum">
              <a:rPr lang="he-IL" smtClean="0"/>
              <a:t>‹#›</a:t>
            </a:fld>
            <a:endParaRPr lang="he-IL"/>
          </a:p>
        </p:txBody>
      </p:sp>
    </p:spTree>
    <p:extLst>
      <p:ext uri="{BB962C8B-B14F-4D97-AF65-F5344CB8AC3E}">
        <p14:creationId xmlns:p14="http://schemas.microsoft.com/office/powerpoint/2010/main" val="3098103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2C432D-FA35-4A8C-ADE4-398E28809CF7}" type="datetimeFigureOut">
              <a:rPr lang="he-IL" smtClean="0"/>
              <a:t>כ"ד/אדר/תש"פ</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437E3B21-4541-41A0-89E1-B1B3E2923E90}" type="slidenum">
              <a:rPr lang="he-IL" smtClean="0"/>
              <a:t>‹#›</a:t>
            </a:fld>
            <a:endParaRPr lang="he-IL"/>
          </a:p>
        </p:txBody>
      </p:sp>
    </p:spTree>
    <p:extLst>
      <p:ext uri="{BB962C8B-B14F-4D97-AF65-F5344CB8AC3E}">
        <p14:creationId xmlns:p14="http://schemas.microsoft.com/office/powerpoint/2010/main" val="4250892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C02C432D-FA35-4A8C-ADE4-398E28809CF7}" type="datetimeFigureOut">
              <a:rPr lang="he-IL" smtClean="0"/>
              <a:t>כ"ד/אדר/תש"פ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437E3B21-4541-41A0-89E1-B1B3E2923E90}" type="slidenum">
              <a:rPr lang="he-IL" smtClean="0"/>
              <a:t>‹#›</a:t>
            </a:fld>
            <a:endParaRPr lang="he-IL"/>
          </a:p>
        </p:txBody>
      </p:sp>
    </p:spTree>
    <p:extLst>
      <p:ext uri="{BB962C8B-B14F-4D97-AF65-F5344CB8AC3E}">
        <p14:creationId xmlns:p14="http://schemas.microsoft.com/office/powerpoint/2010/main" val="2116624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he-IL"/>
              <a:t>לחץ כדי לערוך סגנון כותרת של תבנית בסיס</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C02C432D-FA35-4A8C-ADE4-398E28809CF7}" type="datetimeFigureOut">
              <a:rPr lang="he-IL" smtClean="0"/>
              <a:t>כ"ד/אדר/תש"פ</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437E3B21-4541-41A0-89E1-B1B3E2923E90}" type="slidenum">
              <a:rPr lang="he-IL" smtClean="0"/>
              <a:t>‹#›</a:t>
            </a:fld>
            <a:endParaRPr lang="he-IL"/>
          </a:p>
        </p:txBody>
      </p:sp>
    </p:spTree>
    <p:extLst>
      <p:ext uri="{BB962C8B-B14F-4D97-AF65-F5344CB8AC3E}">
        <p14:creationId xmlns:p14="http://schemas.microsoft.com/office/powerpoint/2010/main" val="30808229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C02C432D-FA35-4A8C-ADE4-398E28809CF7}" type="datetimeFigureOut">
              <a:rPr lang="he-IL" smtClean="0"/>
              <a:t>כ"ד/אדר/תש"פ</a:t>
            </a:fld>
            <a:endParaRPr lang="he-IL"/>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he-IL"/>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37E3B21-4541-41A0-89E1-B1B3E2923E90}" type="slidenum">
              <a:rPr lang="he-IL" smtClean="0"/>
              <a:t>‹#›</a:t>
            </a:fld>
            <a:endParaRPr lang="he-IL"/>
          </a:p>
        </p:txBody>
      </p:sp>
    </p:spTree>
    <p:extLst>
      <p:ext uri="{BB962C8B-B14F-4D97-AF65-F5344CB8AC3E}">
        <p14:creationId xmlns:p14="http://schemas.microsoft.com/office/powerpoint/2010/main" val="3378478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1" eaLnBrk="1" latinLnBrk="0" hangingPunct="1">
        <a:spcBef>
          <a:spcPct val="0"/>
        </a:spcBef>
        <a:buNone/>
        <a:defRPr sz="3600" kern="1200" cap="all">
          <a:ln w="3175" cmpd="sng">
            <a:noFill/>
          </a:ln>
          <a:solidFill>
            <a:schemeClr val="tx1"/>
          </a:solidFill>
          <a:effectLst/>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285750" indent="-285750" algn="r" defTabSz="457200" rtl="1"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r" defTabSz="457200" rtl="1"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r" defTabSz="457200" rtl="1"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r" defTabSz="457200" rtl="1"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r" defTabSz="457200" rtl="1"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r" defTabSz="457200" rtl="1"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r" defTabSz="457200" rtl="1"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r" defTabSz="457200" rtl="1"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r" defTabSz="457200" rtl="1"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w9.haifa.ac.il/course/view.php?id=1690"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sunfounder.com/smart-video-car-kit-v2-0.html" TargetMode="External"/><Relationship Id="rId2" Type="http://schemas.openxmlformats.org/officeDocument/2006/relationships/hyperlink" Target="https://github.com/michaaga/PyCarTrajProject" TargetMode="External"/><Relationship Id="rId1" Type="http://schemas.openxmlformats.org/officeDocument/2006/relationships/slideLayout" Target="../slideLayouts/slideLayout2.xml"/><Relationship Id="rId5" Type="http://schemas.openxmlformats.org/officeDocument/2006/relationships/hyperlink" Target="https://docs.microsoft.com/en-us/windows/iot-core/tutorials/rpi" TargetMode="External"/><Relationship Id="rId4" Type="http://schemas.openxmlformats.org/officeDocument/2006/relationships/hyperlink" Target="https://ubuntu.com/download/raspberry-p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27B7D6B-3A7F-45AC-9D6B-8B51A4330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6" y="0"/>
            <a:ext cx="12190745"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כותרת 1">
            <a:extLst>
              <a:ext uri="{FF2B5EF4-FFF2-40B4-BE49-F238E27FC236}">
                <a16:creationId xmlns:a16="http://schemas.microsoft.com/office/drawing/2014/main" id="{5F3AB603-B0AD-43AC-9E93-4C57BA239736}"/>
              </a:ext>
            </a:extLst>
          </p:cNvPr>
          <p:cNvSpPr>
            <a:spLocks noGrp="1"/>
          </p:cNvSpPr>
          <p:nvPr>
            <p:ph type="ctrTitle"/>
          </p:nvPr>
        </p:nvSpPr>
        <p:spPr>
          <a:xfrm>
            <a:off x="684212" y="-907038"/>
            <a:ext cx="8001000" cy="2971801"/>
          </a:xfrm>
        </p:spPr>
        <p:txBody>
          <a:bodyPr>
            <a:normAutofit/>
          </a:bodyPr>
          <a:lstStyle/>
          <a:p>
            <a:br>
              <a:rPr lang="he-IL" sz="2800" u="sng" dirty="0">
                <a:hlinkClick r:id="rId3"/>
              </a:rPr>
            </a:br>
            <a:br>
              <a:rPr lang="he-IL" sz="2800" u="sng" dirty="0">
                <a:hlinkClick r:id="rId3"/>
              </a:rPr>
            </a:br>
            <a:r>
              <a:rPr lang="he-IL" sz="2800" u="sng" dirty="0">
                <a:hlinkClick r:id="rId3"/>
              </a:rPr>
              <a:t>מעבדה בגרפיקה ממוחשבת 20 4704 א01</a:t>
            </a:r>
            <a:endParaRPr lang="he-IL" sz="2800" dirty="0"/>
          </a:p>
        </p:txBody>
      </p:sp>
      <p:sp>
        <p:nvSpPr>
          <p:cNvPr id="3" name="כותרת משנה 2">
            <a:extLst>
              <a:ext uri="{FF2B5EF4-FFF2-40B4-BE49-F238E27FC236}">
                <a16:creationId xmlns:a16="http://schemas.microsoft.com/office/drawing/2014/main" id="{B638D3B6-F5C3-401A-878E-5A68EDA219DA}"/>
              </a:ext>
            </a:extLst>
          </p:cNvPr>
          <p:cNvSpPr>
            <a:spLocks noGrp="1"/>
          </p:cNvSpPr>
          <p:nvPr>
            <p:ph type="subTitle" idx="1"/>
          </p:nvPr>
        </p:nvSpPr>
        <p:spPr>
          <a:xfrm>
            <a:off x="684212" y="4224868"/>
            <a:ext cx="6400800" cy="1947333"/>
          </a:xfrm>
        </p:spPr>
        <p:txBody>
          <a:bodyPr/>
          <a:lstStyle/>
          <a:p>
            <a:endParaRPr lang="en-US" dirty="0"/>
          </a:p>
          <a:p>
            <a:pPr algn="just" rtl="0"/>
            <a:r>
              <a:rPr lang="en-US" sz="2800" b="1" dirty="0"/>
              <a:t>By: Michael Aga</a:t>
            </a:r>
          </a:p>
          <a:p>
            <a:pPr algn="just" rtl="0"/>
            <a:r>
              <a:rPr lang="en-US" sz="2800" b="1" dirty="0"/>
              <a:t>ID: 039214820</a:t>
            </a:r>
            <a:endParaRPr lang="he-IL" sz="2800" b="1" dirty="0"/>
          </a:p>
        </p:txBody>
      </p:sp>
      <p:sp>
        <p:nvSpPr>
          <p:cNvPr id="4" name="מלבן 3">
            <a:extLst>
              <a:ext uri="{FF2B5EF4-FFF2-40B4-BE49-F238E27FC236}">
                <a16:creationId xmlns:a16="http://schemas.microsoft.com/office/drawing/2014/main" id="{832449B5-0128-48C8-9DF3-AFBFF4324980}"/>
              </a:ext>
            </a:extLst>
          </p:cNvPr>
          <p:cNvSpPr/>
          <p:nvPr/>
        </p:nvSpPr>
        <p:spPr>
          <a:xfrm>
            <a:off x="684212" y="425025"/>
            <a:ext cx="7204857" cy="1107996"/>
          </a:xfrm>
          <a:prstGeom prst="rect">
            <a:avLst/>
          </a:prstGeom>
        </p:spPr>
        <p:txBody>
          <a:bodyPr wrap="square">
            <a:spAutoFit/>
          </a:bodyPr>
          <a:lstStyle/>
          <a:p>
            <a:r>
              <a:rPr lang="en-US" sz="6600" b="1" dirty="0">
                <a:solidFill>
                  <a:srgbClr val="0070C0"/>
                </a:solidFill>
              </a:rPr>
              <a:t>Pi Car Trajectory</a:t>
            </a:r>
            <a:endParaRPr lang="he-IL" sz="6600" b="1" dirty="0">
              <a:solidFill>
                <a:srgbClr val="0070C0"/>
              </a:solidFill>
            </a:endParaRPr>
          </a:p>
        </p:txBody>
      </p:sp>
    </p:spTree>
    <p:extLst>
      <p:ext uri="{BB962C8B-B14F-4D97-AF65-F5344CB8AC3E}">
        <p14:creationId xmlns:p14="http://schemas.microsoft.com/office/powerpoint/2010/main" val="2028385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509B08A-C1EC-478C-86AF-60ADE06D9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C0CA9931-6451-4A1C-8844-72A2993647CD}"/>
              </a:ext>
            </a:extLst>
          </p:cNvPr>
          <p:cNvSpPr>
            <a:spLocks noGrp="1"/>
          </p:cNvSpPr>
          <p:nvPr>
            <p:ph type="title"/>
          </p:nvPr>
        </p:nvSpPr>
        <p:spPr>
          <a:xfrm>
            <a:off x="640290" y="685800"/>
            <a:ext cx="4818656" cy="4603749"/>
          </a:xfrm>
        </p:spPr>
        <p:txBody>
          <a:bodyPr>
            <a:normAutofit/>
          </a:bodyPr>
          <a:lstStyle/>
          <a:p>
            <a:pPr algn="r"/>
            <a:r>
              <a:rPr lang="en-US" sz="5200"/>
              <a:t>Links &amp; Ref.</a:t>
            </a:r>
            <a:endParaRPr lang="he-IL" sz="5200"/>
          </a:p>
        </p:txBody>
      </p:sp>
      <p:sp>
        <p:nvSpPr>
          <p:cNvPr id="10" name="Rectangle 9">
            <a:extLst>
              <a:ext uri="{FF2B5EF4-FFF2-40B4-BE49-F238E27FC236}">
                <a16:creationId xmlns:a16="http://schemas.microsoft.com/office/drawing/2014/main" id="{221CC330-4259-4C32-BF8B-5FE13FFABB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0"/>
            <a:ext cx="6096001" cy="6858000"/>
          </a:xfrm>
          <a:prstGeom prst="rect">
            <a:avLst/>
          </a:prstGeom>
          <a:solidFill>
            <a:schemeClr val="bg2">
              <a:alpha val="97000"/>
            </a:schemeClr>
          </a:solidFill>
          <a:ln>
            <a:noFill/>
          </a:ln>
          <a:effectLst/>
        </p:spPr>
        <p:style>
          <a:lnRef idx="2">
            <a:schemeClr val="accent1">
              <a:shade val="50000"/>
            </a:schemeClr>
          </a:lnRef>
          <a:fillRef idx="1001">
            <a:schemeClr val="dk2"/>
          </a:fillRef>
          <a:effectRef idx="0">
            <a:schemeClr val="accent1"/>
          </a:effectRef>
          <a:fontRef idx="minor">
            <a:schemeClr val="lt1"/>
          </a:fontRef>
        </p:style>
        <p:txBody>
          <a:bodyPr rtlCol="0" anchor="ctr"/>
          <a:lstStyle/>
          <a:p>
            <a:pPr algn="ctr"/>
            <a:endParaRPr lang="en-US"/>
          </a:p>
        </p:txBody>
      </p:sp>
      <p:sp>
        <p:nvSpPr>
          <p:cNvPr id="3" name="מציין מיקום תוכן 2">
            <a:extLst>
              <a:ext uri="{FF2B5EF4-FFF2-40B4-BE49-F238E27FC236}">
                <a16:creationId xmlns:a16="http://schemas.microsoft.com/office/drawing/2014/main" id="{7904AD24-056C-4998-874F-9D6DC4A784D6}"/>
              </a:ext>
            </a:extLst>
          </p:cNvPr>
          <p:cNvSpPr>
            <a:spLocks noGrp="1"/>
          </p:cNvSpPr>
          <p:nvPr>
            <p:ph idx="1"/>
          </p:nvPr>
        </p:nvSpPr>
        <p:spPr>
          <a:xfrm>
            <a:off x="6625651" y="685800"/>
            <a:ext cx="4878959" cy="4603750"/>
          </a:xfrm>
        </p:spPr>
        <p:txBody>
          <a:bodyPr>
            <a:normAutofit fontScale="85000" lnSpcReduction="20000"/>
          </a:bodyPr>
          <a:lstStyle/>
          <a:p>
            <a:pPr rtl="0">
              <a:lnSpc>
                <a:spcPct val="90000"/>
              </a:lnSpc>
            </a:pPr>
            <a:r>
              <a:rPr lang="en-US" dirty="0">
                <a:solidFill>
                  <a:schemeClr val="tx1"/>
                </a:solidFill>
              </a:rPr>
              <a:t>Git Project Page:</a:t>
            </a:r>
          </a:p>
          <a:p>
            <a:pPr rtl="0">
              <a:lnSpc>
                <a:spcPct val="90000"/>
              </a:lnSpc>
            </a:pPr>
            <a:r>
              <a:rPr lang="en-US" dirty="0">
                <a:hlinkClick r:id="rId2"/>
              </a:rPr>
              <a:t>https://github.com/michaaga/PyCarTrajProject</a:t>
            </a:r>
            <a:endParaRPr lang="en-US" dirty="0">
              <a:solidFill>
                <a:schemeClr val="tx1"/>
              </a:solidFill>
            </a:endParaRPr>
          </a:p>
          <a:p>
            <a:pPr rtl="0">
              <a:lnSpc>
                <a:spcPct val="90000"/>
              </a:lnSpc>
            </a:pPr>
            <a:endParaRPr lang="en-US" dirty="0">
              <a:solidFill>
                <a:schemeClr val="tx1"/>
              </a:solidFill>
            </a:endParaRPr>
          </a:p>
          <a:p>
            <a:pPr rtl="0">
              <a:lnSpc>
                <a:spcPct val="90000"/>
              </a:lnSpc>
            </a:pPr>
            <a:r>
              <a:rPr lang="en-US" dirty="0">
                <a:solidFill>
                  <a:schemeClr val="tx1"/>
                </a:solidFill>
              </a:rPr>
              <a:t>Sunfounder RC Kit </a:t>
            </a:r>
            <a:r>
              <a:rPr lang="en-US" dirty="0">
                <a:solidFill>
                  <a:schemeClr val="tx1"/>
                </a:solidFill>
                <a:hlinkClick r:id="rId3"/>
              </a:rPr>
              <a:t>–</a:t>
            </a:r>
            <a:r>
              <a:rPr lang="en-US" dirty="0">
                <a:solidFill>
                  <a:schemeClr val="tx1"/>
                </a:solidFill>
              </a:rPr>
              <a:t> </a:t>
            </a:r>
          </a:p>
          <a:p>
            <a:pPr lvl="1" rtl="0">
              <a:lnSpc>
                <a:spcPct val="90000"/>
              </a:lnSpc>
            </a:pPr>
            <a:r>
              <a:rPr lang="en-US" dirty="0">
                <a:solidFill>
                  <a:schemeClr val="tx1"/>
                </a:solidFill>
                <a:hlinkClick r:id="rId3"/>
              </a:rPr>
              <a:t>https://www.sunfounder.com/smart-video-car-kit-v2-0.html</a:t>
            </a:r>
            <a:endParaRPr lang="en-US" dirty="0">
              <a:solidFill>
                <a:schemeClr val="tx1"/>
              </a:solidFill>
            </a:endParaRPr>
          </a:p>
          <a:p>
            <a:pPr rtl="0">
              <a:lnSpc>
                <a:spcPct val="90000"/>
              </a:lnSpc>
            </a:pPr>
            <a:r>
              <a:rPr lang="en-US" dirty="0">
                <a:solidFill>
                  <a:schemeClr val="tx1"/>
                </a:solidFill>
              </a:rPr>
              <a:t>Raspberry Ubuntu </a:t>
            </a:r>
            <a:r>
              <a:rPr lang="en-US" dirty="0">
                <a:solidFill>
                  <a:schemeClr val="tx1"/>
                </a:solidFill>
                <a:hlinkClick r:id="rId4"/>
              </a:rPr>
              <a:t>–</a:t>
            </a:r>
            <a:r>
              <a:rPr lang="en-US" dirty="0">
                <a:solidFill>
                  <a:schemeClr val="tx1"/>
                </a:solidFill>
              </a:rPr>
              <a:t> </a:t>
            </a:r>
          </a:p>
          <a:p>
            <a:pPr lvl="1" rtl="0">
              <a:lnSpc>
                <a:spcPct val="90000"/>
              </a:lnSpc>
            </a:pPr>
            <a:r>
              <a:rPr lang="en-US" dirty="0">
                <a:solidFill>
                  <a:schemeClr val="tx1"/>
                </a:solidFill>
                <a:hlinkClick r:id="rId4"/>
              </a:rPr>
              <a:t>https://ubuntu.com/download/raspberry-pi</a:t>
            </a:r>
            <a:endParaRPr lang="en-US" dirty="0">
              <a:solidFill>
                <a:schemeClr val="tx1"/>
              </a:solidFill>
            </a:endParaRPr>
          </a:p>
          <a:p>
            <a:pPr rtl="0">
              <a:lnSpc>
                <a:spcPct val="90000"/>
              </a:lnSpc>
            </a:pPr>
            <a:r>
              <a:rPr lang="en-US" dirty="0">
                <a:solidFill>
                  <a:schemeClr val="tx1"/>
                </a:solidFill>
              </a:rPr>
              <a:t>Win 10 IOT Core </a:t>
            </a:r>
            <a:r>
              <a:rPr lang="en-US" dirty="0">
                <a:solidFill>
                  <a:schemeClr val="tx1"/>
                </a:solidFill>
                <a:hlinkClick r:id="rId5"/>
              </a:rPr>
              <a:t>–</a:t>
            </a:r>
            <a:r>
              <a:rPr lang="en-US" dirty="0">
                <a:solidFill>
                  <a:schemeClr val="tx1"/>
                </a:solidFill>
              </a:rPr>
              <a:t> </a:t>
            </a:r>
          </a:p>
          <a:p>
            <a:pPr lvl="1" rtl="0">
              <a:lnSpc>
                <a:spcPct val="90000"/>
              </a:lnSpc>
            </a:pPr>
            <a:r>
              <a:rPr lang="en-US" dirty="0">
                <a:solidFill>
                  <a:schemeClr val="tx1"/>
                </a:solidFill>
                <a:hlinkClick r:id="rId5"/>
              </a:rPr>
              <a:t>https://docs.microsoft.com/en-us/windows/iot-core/tutorials/rpi</a:t>
            </a:r>
            <a:endParaRPr lang="en-US" dirty="0">
              <a:solidFill>
                <a:schemeClr val="tx1"/>
              </a:solidFill>
            </a:endParaRPr>
          </a:p>
          <a:p>
            <a:pPr rtl="0">
              <a:lnSpc>
                <a:spcPct val="90000"/>
              </a:lnSpc>
            </a:pPr>
            <a:r>
              <a:rPr lang="en-US" dirty="0">
                <a:solidFill>
                  <a:schemeClr val="tx1"/>
                </a:solidFill>
              </a:rPr>
              <a:t>Control-Limited Differential Dynamic Programming</a:t>
            </a:r>
          </a:p>
          <a:p>
            <a:pPr lvl="1" rtl="0">
              <a:lnSpc>
                <a:spcPct val="90000"/>
              </a:lnSpc>
            </a:pPr>
            <a:r>
              <a:rPr lang="en-US" dirty="0">
                <a:solidFill>
                  <a:schemeClr val="tx1"/>
                </a:solidFill>
              </a:rPr>
              <a:t>https://homes.cs.washington.edu/~todorov/papers/TassaICRA14.pdf</a:t>
            </a:r>
            <a:endParaRPr lang="he-IL" dirty="0">
              <a:solidFill>
                <a:schemeClr val="tx1"/>
              </a:solidFill>
            </a:endParaRPr>
          </a:p>
        </p:txBody>
      </p:sp>
    </p:spTree>
    <p:extLst>
      <p:ext uri="{BB962C8B-B14F-4D97-AF65-F5344CB8AC3E}">
        <p14:creationId xmlns:p14="http://schemas.microsoft.com/office/powerpoint/2010/main" val="2441844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C0AF8DE-5A5A-407C-AF7F-2C9C3C1D8718}"/>
              </a:ext>
            </a:extLst>
          </p:cNvPr>
          <p:cNvSpPr>
            <a:spLocks noGrp="1"/>
          </p:cNvSpPr>
          <p:nvPr>
            <p:ph type="title"/>
          </p:nvPr>
        </p:nvSpPr>
        <p:spPr>
          <a:xfrm>
            <a:off x="684212" y="4487332"/>
            <a:ext cx="8534400" cy="1507067"/>
          </a:xfrm>
        </p:spPr>
        <p:txBody>
          <a:bodyPr>
            <a:normAutofit/>
          </a:bodyPr>
          <a:lstStyle/>
          <a:p>
            <a:r>
              <a:rPr lang="en-US" dirty="0"/>
              <a:t>Project Goals</a:t>
            </a:r>
            <a:endParaRPr lang="he-IL" dirty="0"/>
          </a:p>
        </p:txBody>
      </p:sp>
      <p:pic>
        <p:nvPicPr>
          <p:cNvPr id="7" name="Graphic 6">
            <a:extLst>
              <a:ext uri="{FF2B5EF4-FFF2-40B4-BE49-F238E27FC236}">
                <a16:creationId xmlns:a16="http://schemas.microsoft.com/office/drawing/2014/main" id="{AAA29E4D-EDFF-48EB-B06D-E424243842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55676" y="733647"/>
            <a:ext cx="3575884" cy="3575884"/>
          </a:xfrm>
          <a:prstGeom prst="rect">
            <a:avLst/>
          </a:prstGeom>
          <a:effectLst>
            <a:innerShdw blurRad="57150" dist="38100" dir="14460000">
              <a:prstClr val="black">
                <a:alpha val="70000"/>
              </a:prstClr>
            </a:innerShdw>
          </a:effectLst>
        </p:spPr>
      </p:pic>
      <p:sp>
        <p:nvSpPr>
          <p:cNvPr id="3" name="מציין מיקום תוכן 2">
            <a:extLst>
              <a:ext uri="{FF2B5EF4-FFF2-40B4-BE49-F238E27FC236}">
                <a16:creationId xmlns:a16="http://schemas.microsoft.com/office/drawing/2014/main" id="{7CA50BAB-DBB9-4276-941F-8D3992835543}"/>
              </a:ext>
            </a:extLst>
          </p:cNvPr>
          <p:cNvSpPr>
            <a:spLocks noGrp="1"/>
          </p:cNvSpPr>
          <p:nvPr>
            <p:ph idx="1"/>
          </p:nvPr>
        </p:nvSpPr>
        <p:spPr>
          <a:xfrm>
            <a:off x="6499654" y="733647"/>
            <a:ext cx="4419171" cy="3575884"/>
          </a:xfrm>
        </p:spPr>
        <p:txBody>
          <a:bodyPr>
            <a:normAutofit/>
          </a:bodyPr>
          <a:lstStyle/>
          <a:p>
            <a:pPr rtl="0"/>
            <a:r>
              <a:rPr lang="en-US"/>
              <a:t>Run DDP / Newton Trajectory Algorithms and transmit to an Raspberry based RC car (online/offline methods)</a:t>
            </a:r>
            <a:endParaRPr lang="he-IL"/>
          </a:p>
        </p:txBody>
      </p:sp>
    </p:spTree>
    <p:extLst>
      <p:ext uri="{BB962C8B-B14F-4D97-AF65-F5344CB8AC3E}">
        <p14:creationId xmlns:p14="http://schemas.microsoft.com/office/powerpoint/2010/main" val="1913487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92000"/>
                <a:satMod val="169000"/>
                <a:lumMod val="164000"/>
              </a:schemeClr>
            </a:gs>
            <a:gs pos="100000">
              <a:schemeClr val="bg2">
                <a:shade val="96000"/>
                <a:satMod val="120000"/>
                <a:lumMod val="90000"/>
              </a:schemeClr>
            </a:gs>
          </a:gsLst>
          <a:path path="circle">
            <a:fillToRect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C33F367-76E5-4D2A-96B1-4FD443CDD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dk2">
                  <a:tint val="97000"/>
                  <a:hueMod val="92000"/>
                  <a:satMod val="169000"/>
                  <a:lumMod val="164000"/>
                </a:schemeClr>
              </a:gs>
              <a:gs pos="100000">
                <a:schemeClr val="dk2">
                  <a:shade val="96000"/>
                  <a:satMod val="120000"/>
                  <a:lumMod val="90000"/>
                </a:schemeClr>
              </a:gs>
            </a:gsLst>
            <a:lin ang="6120000" scaled="1"/>
          </a:gra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12" name="Snip Diagonal Corner Rectangle 21">
            <a:extLst>
              <a:ext uri="{FF2B5EF4-FFF2-40B4-BE49-F238E27FC236}">
                <a16:creationId xmlns:a16="http://schemas.microsoft.com/office/drawing/2014/main" id="{6F769419-3E73-449D-B62A-0CDEC946A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129873" cy="6858002"/>
          </a:xfrm>
          <a:prstGeom prst="snip2DiagRect">
            <a:avLst>
              <a:gd name="adj1" fmla="val 0"/>
              <a:gd name="adj2" fmla="val 0"/>
            </a:avLst>
          </a:prstGeom>
          <a:solidFill>
            <a:schemeClr val="bg1">
              <a:alpha val="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6515200-42F9-488F-9895-6CDBCD1E87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5" name="Straight Connector 14">
              <a:extLst>
                <a:ext uri="{FF2B5EF4-FFF2-40B4-BE49-F238E27FC236}">
                  <a16:creationId xmlns:a16="http://schemas.microsoft.com/office/drawing/2014/main" id="{43185F0E-78D5-4C2D-9239-D3515B4488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5BD9142-FF9C-4EED-A027-18D095481B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2F547D3-9752-4481-B3A8-50E08610B8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1999C2F-3D0D-4813-9696-83630A6FEA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C737390-C9CA-456B-9F40-D7A76EA242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 name="כותרת 1">
            <a:extLst>
              <a:ext uri="{FF2B5EF4-FFF2-40B4-BE49-F238E27FC236}">
                <a16:creationId xmlns:a16="http://schemas.microsoft.com/office/drawing/2014/main" id="{3C0AF8DE-5A5A-407C-AF7F-2C9C3C1D8718}"/>
              </a:ext>
            </a:extLst>
          </p:cNvPr>
          <p:cNvSpPr>
            <a:spLocks noGrp="1"/>
          </p:cNvSpPr>
          <p:nvPr>
            <p:ph type="title"/>
          </p:nvPr>
        </p:nvSpPr>
        <p:spPr>
          <a:xfrm>
            <a:off x="8588661" y="941424"/>
            <a:ext cx="3043896" cy="3248611"/>
          </a:xfrm>
        </p:spPr>
        <p:txBody>
          <a:bodyPr>
            <a:normAutofit/>
          </a:bodyPr>
          <a:lstStyle/>
          <a:p>
            <a:r>
              <a:rPr lang="en-US">
                <a:solidFill>
                  <a:srgbClr val="FFFFFF"/>
                </a:solidFill>
              </a:rPr>
              <a:t>Project Dev Plan</a:t>
            </a:r>
            <a:endParaRPr lang="he-IL">
              <a:solidFill>
                <a:srgbClr val="FFFFFF"/>
              </a:solidFill>
            </a:endParaRPr>
          </a:p>
        </p:txBody>
      </p:sp>
      <p:graphicFrame>
        <p:nvGraphicFramePr>
          <p:cNvPr id="5" name="מציין מיקום תוכן 2">
            <a:extLst>
              <a:ext uri="{FF2B5EF4-FFF2-40B4-BE49-F238E27FC236}">
                <a16:creationId xmlns:a16="http://schemas.microsoft.com/office/drawing/2014/main" id="{3498231C-9CA7-4C71-A333-F10D31A960BA}"/>
              </a:ext>
            </a:extLst>
          </p:cNvPr>
          <p:cNvGraphicFramePr>
            <a:graphicFrameLocks noGrp="1"/>
          </p:cNvGraphicFramePr>
          <p:nvPr>
            <p:ph idx="1"/>
            <p:extLst>
              <p:ext uri="{D42A27DB-BD31-4B8C-83A1-F6EECF244321}">
                <p14:modId xmlns:p14="http://schemas.microsoft.com/office/powerpoint/2010/main" val="3668347003"/>
              </p:ext>
            </p:extLst>
          </p:nvPr>
        </p:nvGraphicFramePr>
        <p:xfrm>
          <a:off x="940645" y="941424"/>
          <a:ext cx="6190459" cy="4768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0384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8D5EA50E-7991-4DA7-A6E4-1B1CE26B11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5C199195-FE1B-4595-BE6A-7CAAEBD25980}"/>
              </a:ext>
            </a:extLst>
          </p:cNvPr>
          <p:cNvSpPr>
            <a:spLocks noGrp="1"/>
          </p:cNvSpPr>
          <p:nvPr>
            <p:ph type="title"/>
          </p:nvPr>
        </p:nvSpPr>
        <p:spPr>
          <a:xfrm>
            <a:off x="6414559" y="4487332"/>
            <a:ext cx="3874558" cy="1507067"/>
          </a:xfrm>
        </p:spPr>
        <p:txBody>
          <a:bodyPr>
            <a:normAutofit/>
          </a:bodyPr>
          <a:lstStyle/>
          <a:p>
            <a:r>
              <a:rPr lang="en-US" sz="3200"/>
              <a:t>HW</a:t>
            </a:r>
            <a:endParaRPr lang="he-IL" sz="3200"/>
          </a:p>
        </p:txBody>
      </p:sp>
      <p:sp>
        <p:nvSpPr>
          <p:cNvPr id="18" name="Rectangle 17">
            <a:extLst>
              <a:ext uri="{FF2B5EF4-FFF2-40B4-BE49-F238E27FC236}">
                <a16:creationId xmlns:a16="http://schemas.microsoft.com/office/drawing/2014/main" id="{4DB7C3E9-95E5-47A4-9871-45B6A7839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6096002" cy="6858000"/>
          </a:xfrm>
          <a:prstGeom prst="rect">
            <a:avLst/>
          </a:prstGeom>
          <a:solidFill>
            <a:srgbClr val="FFFFFF"/>
          </a:solidFill>
          <a:ln>
            <a:noFill/>
          </a:ln>
          <a:effectLst>
            <a:innerShdw blurRad="63500" dist="31750">
              <a:prstClr val="black">
                <a:alpha val="4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תמונה 10" descr="תמונה שמכילה שולחן&#10;&#10;התיאור נוצר באופן אוטומטי">
            <a:extLst>
              <a:ext uri="{FF2B5EF4-FFF2-40B4-BE49-F238E27FC236}">
                <a16:creationId xmlns:a16="http://schemas.microsoft.com/office/drawing/2014/main" id="{9528B7A5-24A2-43D6-BC57-7BBF223E54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133984" y="664210"/>
            <a:ext cx="2739814" cy="2054860"/>
          </a:xfrm>
          <a:prstGeom prst="rect">
            <a:avLst/>
          </a:prstGeom>
        </p:spPr>
      </p:pic>
      <p:sp useBgFill="1">
        <p:nvSpPr>
          <p:cNvPr id="20" name="Rectangle 19">
            <a:extLst>
              <a:ext uri="{FF2B5EF4-FFF2-40B4-BE49-F238E27FC236}">
                <a16:creationId xmlns:a16="http://schemas.microsoft.com/office/drawing/2014/main" id="{C17CA5DB-5419-4B91-B331-FE1FC34A0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3383280"/>
            <a:ext cx="6096002" cy="91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2" name="Rectangle 21">
            <a:extLst>
              <a:ext uri="{FF2B5EF4-FFF2-40B4-BE49-F238E27FC236}">
                <a16:creationId xmlns:a16="http://schemas.microsoft.com/office/drawing/2014/main" id="{D2997D58-CCDE-41B6-9138-BAD0569D0E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99105" y="0"/>
            <a:ext cx="914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תמונה 6" descr="תמונה שמכילה איש, רחוב&#10;&#10;התיאור נוצר באופן אוטומטי">
            <a:extLst>
              <a:ext uri="{FF2B5EF4-FFF2-40B4-BE49-F238E27FC236}">
                <a16:creationId xmlns:a16="http://schemas.microsoft.com/office/drawing/2014/main" id="{238E493D-F921-49C3-9CFC-EACA22E62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3600" y="805022"/>
            <a:ext cx="2364317" cy="1773237"/>
          </a:xfrm>
          <a:prstGeom prst="rect">
            <a:avLst/>
          </a:prstGeom>
        </p:spPr>
      </p:pic>
      <p:pic>
        <p:nvPicPr>
          <p:cNvPr id="9" name="תמונה 8" descr="תמונה שמכילה מקורה, שולחן, שונה, שונים&#10;&#10;התיאור נוצר באופן אוטומטי">
            <a:extLst>
              <a:ext uri="{FF2B5EF4-FFF2-40B4-BE49-F238E27FC236}">
                <a16:creationId xmlns:a16="http://schemas.microsoft.com/office/drawing/2014/main" id="{F7C95123-E136-448B-B8CF-FCA863777A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733" y="4279740"/>
            <a:ext cx="2364317" cy="1773237"/>
          </a:xfrm>
          <a:prstGeom prst="rect">
            <a:avLst/>
          </a:prstGeom>
        </p:spPr>
      </p:pic>
      <p:pic>
        <p:nvPicPr>
          <p:cNvPr id="5" name="תמונה 4" descr="תמונה שמכילה מקורה, אובייקט, מחשב, שולחן&#10;&#10;התיאור נוצר באופן אוטומטי">
            <a:extLst>
              <a:ext uri="{FF2B5EF4-FFF2-40B4-BE49-F238E27FC236}">
                <a16:creationId xmlns:a16="http://schemas.microsoft.com/office/drawing/2014/main" id="{E48ECF89-D113-4CF0-902A-06243BC21C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3600" y="4279740"/>
            <a:ext cx="2364317" cy="1773237"/>
          </a:xfrm>
          <a:prstGeom prst="rect">
            <a:avLst/>
          </a:prstGeom>
        </p:spPr>
      </p:pic>
      <p:sp>
        <p:nvSpPr>
          <p:cNvPr id="3" name="מציין מיקום תוכן 2">
            <a:extLst>
              <a:ext uri="{FF2B5EF4-FFF2-40B4-BE49-F238E27FC236}">
                <a16:creationId xmlns:a16="http://schemas.microsoft.com/office/drawing/2014/main" id="{54B7781F-FA23-44CD-99C1-BB49DADA4391}"/>
              </a:ext>
            </a:extLst>
          </p:cNvPr>
          <p:cNvSpPr>
            <a:spLocks noGrp="1"/>
          </p:cNvSpPr>
          <p:nvPr>
            <p:ph idx="1"/>
          </p:nvPr>
        </p:nvSpPr>
        <p:spPr>
          <a:xfrm>
            <a:off x="6405881" y="685800"/>
            <a:ext cx="4509770" cy="3615267"/>
          </a:xfrm>
        </p:spPr>
        <p:txBody>
          <a:bodyPr>
            <a:normAutofit/>
          </a:bodyPr>
          <a:lstStyle/>
          <a:p>
            <a:pPr rtl="0">
              <a:lnSpc>
                <a:spcPct val="90000"/>
              </a:lnSpc>
            </a:pPr>
            <a:r>
              <a:rPr lang="en-US" sz="1500"/>
              <a:t>PIC Car V2 was selected as best platform to run the path.</a:t>
            </a:r>
          </a:p>
          <a:p>
            <a:pPr rtl="0">
              <a:lnSpc>
                <a:spcPct val="90000"/>
              </a:lnSpc>
            </a:pPr>
            <a:r>
              <a:rPr lang="en-US" sz="1500"/>
              <a:t>Capabilities:</a:t>
            </a:r>
          </a:p>
          <a:p>
            <a:pPr lvl="1" rtl="0">
              <a:lnSpc>
                <a:spcPct val="90000"/>
              </a:lnSpc>
            </a:pPr>
            <a:r>
              <a:rPr lang="en-US" sz="1500"/>
              <a:t>Rasp v3 + Power &amp; Motor HATS</a:t>
            </a:r>
          </a:p>
          <a:p>
            <a:pPr lvl="1" rtl="0">
              <a:lnSpc>
                <a:spcPct val="90000"/>
              </a:lnSpc>
            </a:pPr>
            <a:r>
              <a:rPr lang="en-US" sz="1500"/>
              <a:t>IO &amp; power extension board</a:t>
            </a:r>
          </a:p>
          <a:p>
            <a:pPr lvl="1" rtl="0">
              <a:lnSpc>
                <a:spcPct val="90000"/>
              </a:lnSpc>
            </a:pPr>
            <a:r>
              <a:rPr lang="en-US" sz="1500"/>
              <a:t>Mechanical build + case</a:t>
            </a:r>
          </a:p>
          <a:p>
            <a:pPr lvl="1" rtl="0">
              <a:lnSpc>
                <a:spcPct val="90000"/>
              </a:lnSpc>
            </a:pPr>
            <a:r>
              <a:rPr lang="en-US" sz="1500"/>
              <a:t>Battery/ external DC support </a:t>
            </a:r>
          </a:p>
          <a:p>
            <a:pPr lvl="1" rtl="0">
              <a:lnSpc>
                <a:spcPct val="90000"/>
              </a:lnSpc>
            </a:pPr>
            <a:r>
              <a:rPr lang="en-US" sz="1500"/>
              <a:t>Front wheel servo (+-35 deg)</a:t>
            </a:r>
          </a:p>
          <a:p>
            <a:pPr lvl="1" rtl="0">
              <a:lnSpc>
                <a:spcPct val="90000"/>
              </a:lnSpc>
            </a:pPr>
            <a:r>
              <a:rPr lang="en-US" sz="1500"/>
              <a:t>On board 2 axis servo based camera</a:t>
            </a:r>
          </a:p>
          <a:p>
            <a:pPr lvl="1" rtl="0">
              <a:lnSpc>
                <a:spcPct val="90000"/>
              </a:lnSpc>
            </a:pPr>
            <a:r>
              <a:rPr lang="en-US" sz="1500"/>
              <a:t>Rear wheel 2 motors + gearbox</a:t>
            </a:r>
            <a:endParaRPr lang="he-IL" sz="1500"/>
          </a:p>
        </p:txBody>
      </p:sp>
      <p:grpSp>
        <p:nvGrpSpPr>
          <p:cNvPr id="24" name="Group 23">
            <a:extLst>
              <a:ext uri="{FF2B5EF4-FFF2-40B4-BE49-F238E27FC236}">
                <a16:creationId xmlns:a16="http://schemas.microsoft.com/office/drawing/2014/main" id="{8A879232-964F-454E-9293-E486E17E44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292292" y="2963333"/>
            <a:ext cx="1896535" cy="2218267"/>
            <a:chOff x="10292292" y="2963333"/>
            <a:chExt cx="1896535" cy="2218267"/>
          </a:xfrm>
        </p:grpSpPr>
        <p:cxnSp>
          <p:nvCxnSpPr>
            <p:cNvPr id="25" name="Straight Connector 24">
              <a:extLst>
                <a:ext uri="{FF2B5EF4-FFF2-40B4-BE49-F238E27FC236}">
                  <a16:creationId xmlns:a16="http://schemas.microsoft.com/office/drawing/2014/main" id="{C01FA338-CDF1-450E-A04F-6E406DC3D8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E7A84213-A49B-4C55-A6E9-77AA3EC39DD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699485" y="3190344"/>
              <a:ext cx="1489342" cy="1489341"/>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D90B4EA0-B3E6-4C88-BC13-608774D701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1E4CC04-BBF8-4416-BB78-6203922B687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7C64305-308E-433B-B58D-8FECC46F07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02125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5FB75E9-19C1-44E2-AD84-7EC9C1867A51}"/>
              </a:ext>
            </a:extLst>
          </p:cNvPr>
          <p:cNvSpPr>
            <a:spLocks noGrp="1"/>
          </p:cNvSpPr>
          <p:nvPr>
            <p:ph type="title"/>
          </p:nvPr>
        </p:nvSpPr>
        <p:spPr>
          <a:xfrm>
            <a:off x="8194088" y="490492"/>
            <a:ext cx="3643435" cy="4063754"/>
          </a:xfrm>
        </p:spPr>
        <p:txBody>
          <a:bodyPr>
            <a:normAutofit/>
          </a:bodyPr>
          <a:lstStyle/>
          <a:p>
            <a:r>
              <a:rPr lang="en-US" dirty="0"/>
              <a:t>Mechanical &amp; Car Frame</a:t>
            </a:r>
            <a:endParaRPr lang="he-IL" dirty="0"/>
          </a:p>
        </p:txBody>
      </p:sp>
      <p:sp>
        <p:nvSpPr>
          <p:cNvPr id="3" name="מציין מיקום תוכן 2">
            <a:extLst>
              <a:ext uri="{FF2B5EF4-FFF2-40B4-BE49-F238E27FC236}">
                <a16:creationId xmlns:a16="http://schemas.microsoft.com/office/drawing/2014/main" id="{04A7E924-6911-43C9-AB45-D7AC95817AB5}"/>
              </a:ext>
            </a:extLst>
          </p:cNvPr>
          <p:cNvSpPr>
            <a:spLocks noGrp="1"/>
          </p:cNvSpPr>
          <p:nvPr>
            <p:ph idx="1"/>
          </p:nvPr>
        </p:nvSpPr>
        <p:spPr>
          <a:xfrm>
            <a:off x="684212" y="490491"/>
            <a:ext cx="7195828" cy="3477827"/>
          </a:xfrm>
        </p:spPr>
        <p:txBody>
          <a:bodyPr>
            <a:normAutofit/>
          </a:bodyPr>
          <a:lstStyle/>
          <a:p>
            <a:pPr rtl="0"/>
            <a:r>
              <a:rPr lang="en-US" dirty="0"/>
              <a:t>Building the car was quite fun and amusing </a:t>
            </a:r>
            <a:endParaRPr lang="en-US"/>
          </a:p>
          <a:p>
            <a:pPr rtl="0"/>
            <a:r>
              <a:rPr lang="en-US" dirty="0"/>
              <a:t>Mechanical parts seemed to fit well and as mentioned</a:t>
            </a:r>
            <a:endParaRPr lang="en-US"/>
          </a:p>
          <a:p>
            <a:pPr rtl="0"/>
            <a:r>
              <a:rPr lang="en-US" dirty="0"/>
              <a:t>Car calibration was not an easy task at first but after some investigation and reassembly of the wheels to fit better, was resolved.</a:t>
            </a:r>
            <a:endParaRPr lang="he-IL"/>
          </a:p>
        </p:txBody>
      </p:sp>
      <p:pic>
        <p:nvPicPr>
          <p:cNvPr id="5" name="תמונה 4" descr="תמונה שמכילה ישיבה, חדר, קטן, חדר שינה&#10;&#10;התיאור נוצר באופן אוטומטי">
            <a:extLst>
              <a:ext uri="{FF2B5EF4-FFF2-40B4-BE49-F238E27FC236}">
                <a16:creationId xmlns:a16="http://schemas.microsoft.com/office/drawing/2014/main" id="{B3E4491C-9539-4EEA-A5DE-BC6DF95331F0}"/>
              </a:ext>
            </a:extLst>
          </p:cNvPr>
          <p:cNvPicPr>
            <a:picLocks noChangeAspect="1"/>
          </p:cNvPicPr>
          <p:nvPr/>
        </p:nvPicPr>
        <p:blipFill rotWithShape="1">
          <a:blip r:embed="rId2">
            <a:extLst>
              <a:ext uri="{28A0092B-C50C-407E-A947-70E740481C1C}">
                <a14:useLocalDpi xmlns:a14="http://schemas.microsoft.com/office/drawing/2010/main" val="0"/>
              </a:ext>
            </a:extLst>
          </a:blip>
          <a:srcRect l="30127" t="20326" r="29946" b="33334"/>
          <a:stretch/>
        </p:blipFill>
        <p:spPr>
          <a:xfrm rot="5400000">
            <a:off x="559750" y="4257388"/>
            <a:ext cx="1921645" cy="1672721"/>
          </a:xfrm>
          <a:prstGeom prst="rect">
            <a:avLst/>
          </a:prstGeom>
        </p:spPr>
      </p:pic>
    </p:spTree>
    <p:extLst>
      <p:ext uri="{BB962C8B-B14F-4D97-AF65-F5344CB8AC3E}">
        <p14:creationId xmlns:p14="http://schemas.microsoft.com/office/powerpoint/2010/main" val="60374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8124A744-1369-4A2E-95A9-C955011DBF91}"/>
              </a:ext>
            </a:extLst>
          </p:cNvPr>
          <p:cNvSpPr>
            <a:spLocks noGrp="1"/>
          </p:cNvSpPr>
          <p:nvPr>
            <p:ph type="title"/>
          </p:nvPr>
        </p:nvSpPr>
        <p:spPr>
          <a:xfrm>
            <a:off x="684212" y="4487332"/>
            <a:ext cx="8534400" cy="1507067"/>
          </a:xfrm>
        </p:spPr>
        <p:txBody>
          <a:bodyPr/>
          <a:lstStyle/>
          <a:p>
            <a:r>
              <a:rPr lang="en-US" dirty="0"/>
              <a:t>OS</a:t>
            </a:r>
            <a:endParaRPr lang="he-IL" dirty="0"/>
          </a:p>
        </p:txBody>
      </p:sp>
      <p:sp>
        <p:nvSpPr>
          <p:cNvPr id="3" name="מציין מיקום תוכן 2">
            <a:extLst>
              <a:ext uri="{FF2B5EF4-FFF2-40B4-BE49-F238E27FC236}">
                <a16:creationId xmlns:a16="http://schemas.microsoft.com/office/drawing/2014/main" id="{23201648-1977-4504-A964-B6A3AE4A4729}"/>
              </a:ext>
            </a:extLst>
          </p:cNvPr>
          <p:cNvSpPr>
            <a:spLocks noGrp="1"/>
          </p:cNvSpPr>
          <p:nvPr>
            <p:ph idx="1"/>
          </p:nvPr>
        </p:nvSpPr>
        <p:spPr>
          <a:xfrm>
            <a:off x="684212" y="685800"/>
            <a:ext cx="8534400" cy="3615267"/>
          </a:xfrm>
        </p:spPr>
        <p:txBody>
          <a:bodyPr>
            <a:normAutofit fontScale="77500" lnSpcReduction="20000"/>
          </a:bodyPr>
          <a:lstStyle/>
          <a:p>
            <a:pPr algn="l" rtl="0"/>
            <a:r>
              <a:rPr lang="en-US"/>
              <a:t>Tested Env: </a:t>
            </a:r>
          </a:p>
          <a:p>
            <a:pPr lvl="1" algn="l" rtl="0"/>
            <a:r>
              <a:rPr lang="en-US"/>
              <a:t>Windows 10 IOT core </a:t>
            </a:r>
          </a:p>
          <a:p>
            <a:pPr lvl="2" algn="l" rtl="0"/>
            <a:r>
              <a:rPr lang="en-US"/>
              <a:t>Was found easy to maintain and able to install dev IDE + remote quite easily</a:t>
            </a:r>
          </a:p>
          <a:p>
            <a:pPr lvl="2" algn="l" rtl="0"/>
            <a:r>
              <a:rPr lang="en-US"/>
              <a:t>Performance was highly degraded</a:t>
            </a:r>
          </a:p>
          <a:p>
            <a:pPr lvl="2" algn="l" rtl="0"/>
            <a:r>
              <a:rPr lang="en-US"/>
              <a:t>Fast bootup</a:t>
            </a:r>
          </a:p>
          <a:p>
            <a:pPr lvl="2" algn="l" rtl="0"/>
            <a:r>
              <a:rPr lang="en-US"/>
              <a:t>Power consumption efficient (not tested)</a:t>
            </a:r>
          </a:p>
          <a:p>
            <a:pPr lvl="2" algn="l" rtl="0"/>
            <a:r>
              <a:rPr lang="en-US"/>
              <a:t>Missing servo drivers convinced to switch to ubuntu</a:t>
            </a:r>
          </a:p>
          <a:p>
            <a:pPr marL="914400" lvl="2" indent="0" algn="l" rtl="0">
              <a:buNone/>
            </a:pPr>
            <a:endParaRPr lang="en-US"/>
          </a:p>
          <a:p>
            <a:pPr lvl="1" algn="l" rtl="0"/>
            <a:r>
              <a:rPr lang="en-US"/>
              <a:t>Ubuntu - Ubuntu 18.04.4 LTS</a:t>
            </a:r>
          </a:p>
          <a:p>
            <a:pPr lvl="2" algn="l" rtl="0"/>
            <a:r>
              <a:rPr lang="en-US"/>
              <a:t>Was found easy to maintain and able to install dev IDE + remote quite easily</a:t>
            </a:r>
          </a:p>
          <a:p>
            <a:pPr lvl="2" algn="l" rtl="0"/>
            <a:r>
              <a:rPr lang="en-US"/>
              <a:t>relatively Fast bootup</a:t>
            </a:r>
          </a:p>
          <a:p>
            <a:pPr lvl="2" algn="l" rtl="0"/>
            <a:r>
              <a:rPr lang="en-US"/>
              <a:t>Internal support in both servo and motor boards </a:t>
            </a:r>
          </a:p>
          <a:p>
            <a:pPr lvl="2" algn="l" rtl="0"/>
            <a:r>
              <a:rPr lang="en-US"/>
              <a:t>Car vendor support python libraries </a:t>
            </a:r>
          </a:p>
          <a:p>
            <a:pPr lvl="1" algn="l" rtl="0"/>
            <a:endParaRPr lang="en-US"/>
          </a:p>
          <a:p>
            <a:pPr lvl="1" algn="l" rtl="0"/>
            <a:endParaRPr lang="he-IL" dirty="0"/>
          </a:p>
        </p:txBody>
      </p:sp>
    </p:spTree>
    <p:extLst>
      <p:ext uri="{BB962C8B-B14F-4D97-AF65-F5344CB8AC3E}">
        <p14:creationId xmlns:p14="http://schemas.microsoft.com/office/powerpoint/2010/main" val="1152355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BC8ABED-FBD5-49DE-8B7D-7F9DD7E1B9D9}"/>
              </a:ext>
            </a:extLst>
          </p:cNvPr>
          <p:cNvSpPr>
            <a:spLocks noGrp="1"/>
          </p:cNvSpPr>
          <p:nvPr>
            <p:ph type="title"/>
          </p:nvPr>
        </p:nvSpPr>
        <p:spPr/>
        <p:txBody>
          <a:bodyPr/>
          <a:lstStyle/>
          <a:p>
            <a:r>
              <a:rPr lang="en-US" dirty="0"/>
              <a:t>Dev Env &amp; Technology</a:t>
            </a:r>
            <a:endParaRPr lang="he-IL" dirty="0"/>
          </a:p>
        </p:txBody>
      </p:sp>
      <p:sp>
        <p:nvSpPr>
          <p:cNvPr id="3" name="מציין מיקום תוכן 2">
            <a:extLst>
              <a:ext uri="{FF2B5EF4-FFF2-40B4-BE49-F238E27FC236}">
                <a16:creationId xmlns:a16="http://schemas.microsoft.com/office/drawing/2014/main" id="{9B5A0106-569E-4468-9BA6-628F1E9DEBFD}"/>
              </a:ext>
            </a:extLst>
          </p:cNvPr>
          <p:cNvSpPr>
            <a:spLocks noGrp="1"/>
          </p:cNvSpPr>
          <p:nvPr>
            <p:ph idx="1"/>
          </p:nvPr>
        </p:nvSpPr>
        <p:spPr>
          <a:xfrm>
            <a:off x="266700" y="350520"/>
            <a:ext cx="9791700" cy="4404360"/>
          </a:xfrm>
        </p:spPr>
        <p:txBody>
          <a:bodyPr>
            <a:normAutofit fontScale="62500" lnSpcReduction="20000"/>
          </a:bodyPr>
          <a:lstStyle/>
          <a:p>
            <a:pPr marL="0" indent="0" algn="l" rtl="0">
              <a:buNone/>
            </a:pPr>
            <a:r>
              <a:rPr lang="en-US" dirty="0"/>
              <a:t>After selecting Ubuntu as OS, several options examined to run the Algorithm: </a:t>
            </a:r>
          </a:p>
          <a:p>
            <a:pPr algn="l" rtl="0">
              <a:buFontTx/>
              <a:buChar char="-"/>
            </a:pPr>
            <a:r>
              <a:rPr lang="en-US" b="1" dirty="0"/>
              <a:t>Direct MATLAB interfacing with Raspberry</a:t>
            </a:r>
          </a:p>
          <a:p>
            <a:pPr lvl="1" algn="l" rtl="0">
              <a:buFontTx/>
              <a:buChar char="-"/>
            </a:pPr>
            <a:r>
              <a:rPr lang="en-US" dirty="0"/>
              <a:t>Seemed the ideal solution at first</a:t>
            </a:r>
          </a:p>
          <a:p>
            <a:pPr lvl="1" algn="l" rtl="0">
              <a:buFontTx/>
              <a:buChar char="-"/>
            </a:pPr>
            <a:r>
              <a:rPr lang="en-US" dirty="0"/>
              <a:t>Wizard based installation directly to RASP 3 capabilities</a:t>
            </a:r>
          </a:p>
          <a:p>
            <a:pPr lvl="1" algn="l" rtl="0">
              <a:buFontTx/>
              <a:buChar char="-"/>
            </a:pPr>
            <a:r>
              <a:rPr lang="en-US" dirty="0"/>
              <a:t>Troubleshooting – </a:t>
            </a:r>
          </a:p>
          <a:p>
            <a:pPr lvl="2" algn="l" rtl="0">
              <a:buFontTx/>
              <a:buChar char="-"/>
            </a:pPr>
            <a:r>
              <a:rPr lang="en-US" dirty="0"/>
              <a:t>Servo motors and motor board did not behave as expected while transferring commands from MATLAB (Burnet front wheel servo </a:t>
            </a:r>
            <a:r>
              <a:rPr lang="en-US" dirty="0">
                <a:sym typeface="Wingdings" panose="05000000000000000000" pitchFamily="2" charset="2"/>
              </a:rPr>
              <a:t> while trying to reach edge limit)</a:t>
            </a:r>
          </a:p>
          <a:p>
            <a:pPr algn="l" rtl="0">
              <a:buFontTx/>
              <a:buChar char="-"/>
            </a:pPr>
            <a:r>
              <a:rPr lang="en-US" b="1" dirty="0">
                <a:sym typeface="Wingdings" panose="05000000000000000000" pitchFamily="2" charset="2"/>
              </a:rPr>
              <a:t>C++ code compilation to external code run by the car</a:t>
            </a:r>
          </a:p>
          <a:p>
            <a:pPr lvl="1" algn="l" rtl="0">
              <a:buFontTx/>
              <a:buChar char="-"/>
            </a:pPr>
            <a:r>
              <a:rPr lang="en-US" dirty="0">
                <a:sym typeface="Wingdings" panose="05000000000000000000" pitchFamily="2" charset="2"/>
              </a:rPr>
              <a:t>Tested for a feasibility – and seemed to work well</a:t>
            </a:r>
          </a:p>
          <a:p>
            <a:pPr lvl="1" algn="l" rtl="0">
              <a:buFontTx/>
              <a:buChar char="-"/>
            </a:pPr>
            <a:r>
              <a:rPr lang="en-US" dirty="0">
                <a:sym typeface="Wingdings" panose="05000000000000000000" pitchFamily="2" charset="2"/>
              </a:rPr>
              <a:t>The problem – the code was a mess , extremely hard to understand and integrate.</a:t>
            </a:r>
          </a:p>
          <a:p>
            <a:pPr lvl="1" algn="l" rtl="0">
              <a:buFontTx/>
              <a:buChar char="-"/>
            </a:pPr>
            <a:r>
              <a:rPr lang="en-US" dirty="0">
                <a:sym typeface="Wingdings" panose="05000000000000000000" pitchFamily="2" charset="2"/>
              </a:rPr>
              <a:t>Optional solution- create a lib based code (black box) to integrate in the car – not tested.</a:t>
            </a:r>
          </a:p>
          <a:p>
            <a:pPr lvl="1" algn="l" rtl="0">
              <a:buFontTx/>
              <a:buChar char="-"/>
            </a:pPr>
            <a:endParaRPr lang="en-US" dirty="0">
              <a:sym typeface="Wingdings" panose="05000000000000000000" pitchFamily="2" charset="2"/>
            </a:endParaRPr>
          </a:p>
          <a:p>
            <a:pPr algn="l" rtl="0">
              <a:buFontTx/>
              <a:buChar char="-"/>
            </a:pPr>
            <a:r>
              <a:rPr lang="en-US" b="1" dirty="0">
                <a:sym typeface="Wingdings" panose="05000000000000000000" pitchFamily="2" charset="2"/>
              </a:rPr>
              <a:t>HTTP Communication</a:t>
            </a:r>
          </a:p>
          <a:p>
            <a:pPr lvl="1" algn="l" rtl="0">
              <a:buFontTx/>
              <a:buChar char="-"/>
            </a:pPr>
            <a:r>
              <a:rPr lang="en-US" dirty="0">
                <a:sym typeface="Wingdings" panose="05000000000000000000" pitchFamily="2" charset="2"/>
              </a:rPr>
              <a:t>Relatively easy implementation</a:t>
            </a:r>
          </a:p>
          <a:p>
            <a:pPr lvl="1" algn="l" rtl="0">
              <a:buFontTx/>
              <a:buChar char="-"/>
            </a:pPr>
            <a:r>
              <a:rPr lang="en-US" dirty="0">
                <a:sym typeface="Wingdings" panose="05000000000000000000" pitchFamily="2" charset="2"/>
              </a:rPr>
              <a:t>Easy to debug and modify as needed</a:t>
            </a:r>
          </a:p>
          <a:p>
            <a:pPr lvl="1" algn="l" rtl="0">
              <a:buFontTx/>
              <a:buChar char="-"/>
            </a:pPr>
            <a:r>
              <a:rPr lang="en-US" b="1" dirty="0">
                <a:sym typeface="Wingdings" panose="05000000000000000000" pitchFamily="2" charset="2"/>
              </a:rPr>
              <a:t>Problem</a:t>
            </a:r>
            <a:r>
              <a:rPr lang="en-US" dirty="0">
                <a:sym typeface="Wingdings" panose="05000000000000000000" pitchFamily="2" charset="2"/>
              </a:rPr>
              <a:t> – HTTP has enormous lag and does not guarantee timing constraints</a:t>
            </a:r>
          </a:p>
          <a:p>
            <a:pPr lvl="1" algn="l" rtl="0">
              <a:buFontTx/>
              <a:buChar char="-"/>
            </a:pPr>
            <a:r>
              <a:rPr lang="en-US" b="1" dirty="0">
                <a:sym typeface="Wingdings" panose="05000000000000000000" pitchFamily="2" charset="2"/>
              </a:rPr>
              <a:t>Solution</a:t>
            </a:r>
            <a:r>
              <a:rPr lang="en-US" dirty="0">
                <a:sym typeface="Wingdings" panose="05000000000000000000" pitchFamily="2" charset="2"/>
              </a:rPr>
              <a:t> – transfer all commands to an internal Queue and play the commands internally in the car to achieve (relative) time accuracy of commands duration.</a:t>
            </a:r>
          </a:p>
          <a:p>
            <a:pPr lvl="1" algn="l" rtl="0">
              <a:buFontTx/>
              <a:buChar char="-"/>
            </a:pPr>
            <a:endParaRPr lang="en-US" dirty="0"/>
          </a:p>
        </p:txBody>
      </p:sp>
    </p:spTree>
    <p:extLst>
      <p:ext uri="{BB962C8B-B14F-4D97-AF65-F5344CB8AC3E}">
        <p14:creationId xmlns:p14="http://schemas.microsoft.com/office/powerpoint/2010/main" val="2072671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C849CE1-FCC8-4B11-A885-EE2D8FB7C44A}"/>
              </a:ext>
            </a:extLst>
          </p:cNvPr>
          <p:cNvSpPr>
            <a:spLocks noGrp="1"/>
          </p:cNvSpPr>
          <p:nvPr>
            <p:ph type="title"/>
          </p:nvPr>
        </p:nvSpPr>
        <p:spPr>
          <a:xfrm>
            <a:off x="684212" y="4487332"/>
            <a:ext cx="8534400" cy="1507067"/>
          </a:xfrm>
        </p:spPr>
        <p:txBody>
          <a:bodyPr/>
          <a:lstStyle/>
          <a:p>
            <a:r>
              <a:rPr lang="en-US"/>
              <a:t>Open issues</a:t>
            </a:r>
            <a:endParaRPr lang="he-IL" dirty="0"/>
          </a:p>
        </p:txBody>
      </p:sp>
      <p:sp>
        <p:nvSpPr>
          <p:cNvPr id="3" name="מציין מיקום תוכן 2">
            <a:extLst>
              <a:ext uri="{FF2B5EF4-FFF2-40B4-BE49-F238E27FC236}">
                <a16:creationId xmlns:a16="http://schemas.microsoft.com/office/drawing/2014/main" id="{3AB11357-3234-4895-943C-E20D52417832}"/>
              </a:ext>
            </a:extLst>
          </p:cNvPr>
          <p:cNvSpPr>
            <a:spLocks noGrp="1"/>
          </p:cNvSpPr>
          <p:nvPr>
            <p:ph idx="1"/>
          </p:nvPr>
        </p:nvSpPr>
        <p:spPr>
          <a:xfrm>
            <a:off x="684212" y="685800"/>
            <a:ext cx="8534400" cy="3615267"/>
          </a:xfrm>
        </p:spPr>
        <p:txBody>
          <a:bodyPr>
            <a:normAutofit fontScale="85000" lnSpcReduction="20000"/>
          </a:bodyPr>
          <a:lstStyle/>
          <a:p>
            <a:pPr algn="l" rtl="0"/>
            <a:r>
              <a:rPr lang="en-US" dirty="0"/>
              <a:t>Fitting the car dimensions into the alg. Was quite problematic for some reasons – </a:t>
            </a:r>
          </a:p>
          <a:p>
            <a:pPr lvl="1" algn="l" rtl="0"/>
            <a:r>
              <a:rPr lang="en-US" dirty="0"/>
              <a:t>Small axle distance (14cm) caused the DDP alg. To not converge to a solution (alg. inputs computed as Meters, M/s, M/s^2)</a:t>
            </a:r>
          </a:p>
          <a:p>
            <a:pPr lvl="1" algn="l" rtl="0"/>
            <a:r>
              <a:rPr lang="en-US" dirty="0"/>
              <a:t>Car acceleration is quite low (measured 0.2m/s^2) also causing the algorithm strange and unreliable outputs.</a:t>
            </a:r>
          </a:p>
          <a:p>
            <a:pPr lvl="1" algn="l" rtl="0"/>
            <a:r>
              <a:rPr lang="en-US" dirty="0"/>
              <a:t>Fixed horizon parameter – prolonging the path of the car while not being able to converge in some parameter combinations (circular endless route not reaching the goal)</a:t>
            </a:r>
          </a:p>
          <a:p>
            <a:pPr lvl="1" algn="l" rtl="0"/>
            <a:r>
              <a:rPr lang="en-US" dirty="0"/>
              <a:t>No digital Encoder to servos – Meaning command is running in an open loop with no control feedback whatsoever to maintain servo angle</a:t>
            </a:r>
          </a:p>
          <a:p>
            <a:pPr lvl="1" algn="l" rtl="0"/>
            <a:r>
              <a:rPr lang="en-US" dirty="0"/>
              <a:t>I’ve struggled quite a lot with this issue at first while trying to drive straight path at testing phase and understood that this is a HW constraint in this platform which will limit the option for accuracy. (although as I read and understand - can be fixed by camera image stabilization algorithm)</a:t>
            </a:r>
            <a:endParaRPr lang="he-IL" dirty="0"/>
          </a:p>
        </p:txBody>
      </p:sp>
    </p:spTree>
    <p:extLst>
      <p:ext uri="{BB962C8B-B14F-4D97-AF65-F5344CB8AC3E}">
        <p14:creationId xmlns:p14="http://schemas.microsoft.com/office/powerpoint/2010/main" val="956658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92000"/>
                <a:satMod val="169000"/>
                <a:lumMod val="164000"/>
              </a:schemeClr>
            </a:gs>
            <a:gs pos="100000">
              <a:schemeClr val="bg2">
                <a:shade val="96000"/>
                <a:satMod val="120000"/>
                <a:lumMod val="90000"/>
              </a:schemeClr>
            </a:gs>
          </a:gsLst>
          <a:path path="circle">
            <a:fillToRect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C33F367-76E5-4D2A-96B1-4FD443CDD1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dk2">
                  <a:tint val="97000"/>
                  <a:hueMod val="92000"/>
                  <a:satMod val="169000"/>
                  <a:lumMod val="164000"/>
                </a:schemeClr>
              </a:gs>
              <a:gs pos="100000">
                <a:schemeClr val="dk2">
                  <a:shade val="96000"/>
                  <a:satMod val="120000"/>
                  <a:lumMod val="90000"/>
                </a:schemeClr>
              </a:gs>
            </a:gsLst>
            <a:lin ang="6120000" scaled="1"/>
          </a:gradFill>
          <a:ln>
            <a:noFill/>
          </a:ln>
        </p:spPr>
        <p:style>
          <a:lnRef idx="2">
            <a:schemeClr val="accent1">
              <a:shade val="50000"/>
            </a:schemeClr>
          </a:lnRef>
          <a:fillRef idx="1002">
            <a:schemeClr val="dk2"/>
          </a:fillRef>
          <a:effectRef idx="0">
            <a:schemeClr val="accent1"/>
          </a:effectRef>
          <a:fontRef idx="minor">
            <a:schemeClr val="lt1"/>
          </a:fontRef>
        </p:style>
        <p:txBody>
          <a:bodyPr rtlCol="0" anchor="ctr"/>
          <a:lstStyle/>
          <a:p>
            <a:pPr algn="ctr"/>
            <a:endParaRPr lang="en-US"/>
          </a:p>
        </p:txBody>
      </p:sp>
      <p:sp>
        <p:nvSpPr>
          <p:cNvPr id="12" name="Snip Diagonal Corner Rectangle 21">
            <a:extLst>
              <a:ext uri="{FF2B5EF4-FFF2-40B4-BE49-F238E27FC236}">
                <a16:creationId xmlns:a16="http://schemas.microsoft.com/office/drawing/2014/main" id="{6F769419-3E73-449D-B62A-0CDEC946A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8129873" cy="6858002"/>
          </a:xfrm>
          <a:prstGeom prst="snip2DiagRect">
            <a:avLst>
              <a:gd name="adj1" fmla="val 0"/>
              <a:gd name="adj2" fmla="val 0"/>
            </a:avLst>
          </a:prstGeom>
          <a:solidFill>
            <a:schemeClr val="bg1">
              <a:alpha val="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6515200-42F9-488F-9895-6CDBCD1E87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06969" y="2963333"/>
            <a:ext cx="2981858" cy="3208867"/>
            <a:chOff x="9206969" y="2963333"/>
            <a:chExt cx="2981858" cy="3208867"/>
          </a:xfrm>
        </p:grpSpPr>
        <p:cxnSp>
          <p:nvCxnSpPr>
            <p:cNvPr id="15" name="Straight Connector 14">
              <a:extLst>
                <a:ext uri="{FF2B5EF4-FFF2-40B4-BE49-F238E27FC236}">
                  <a16:creationId xmlns:a16="http://schemas.microsoft.com/office/drawing/2014/main" id="{43185F0E-78D5-4C2D-9239-D3515B44883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5BD9142-FF9C-4EED-A027-18D095481BB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42F547D3-9752-4481-B3A8-50E08610B8E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1999C2F-3D0D-4813-9696-83630A6FEA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EC737390-C9CA-456B-9F40-D7A76EA242E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rgbClr val="FFFFFF"/>
              </a:solidFill>
            </a:ln>
          </p:spPr>
          <p:style>
            <a:lnRef idx="2">
              <a:schemeClr val="accent1"/>
            </a:lnRef>
            <a:fillRef idx="0">
              <a:schemeClr val="accent1"/>
            </a:fillRef>
            <a:effectRef idx="1">
              <a:schemeClr val="accent1"/>
            </a:effectRef>
            <a:fontRef idx="minor">
              <a:schemeClr val="tx1"/>
            </a:fontRef>
          </p:style>
        </p:cxnSp>
      </p:grpSp>
      <p:sp>
        <p:nvSpPr>
          <p:cNvPr id="2" name="כותרת 1">
            <a:extLst>
              <a:ext uri="{FF2B5EF4-FFF2-40B4-BE49-F238E27FC236}">
                <a16:creationId xmlns:a16="http://schemas.microsoft.com/office/drawing/2014/main" id="{66225A29-ED6B-4EFA-ABD6-488ADBE77A64}"/>
              </a:ext>
            </a:extLst>
          </p:cNvPr>
          <p:cNvSpPr>
            <a:spLocks noGrp="1"/>
          </p:cNvSpPr>
          <p:nvPr>
            <p:ph type="title"/>
          </p:nvPr>
        </p:nvSpPr>
        <p:spPr>
          <a:xfrm>
            <a:off x="8588661" y="941424"/>
            <a:ext cx="3043896" cy="3248611"/>
          </a:xfrm>
        </p:spPr>
        <p:txBody>
          <a:bodyPr>
            <a:normAutofit/>
          </a:bodyPr>
          <a:lstStyle/>
          <a:p>
            <a:r>
              <a:rPr lang="en-US" sz="3100">
                <a:solidFill>
                  <a:srgbClr val="FFFFFF"/>
                </a:solidFill>
              </a:rPr>
              <a:t>Conclusions</a:t>
            </a:r>
            <a:endParaRPr lang="he-IL" sz="3100">
              <a:solidFill>
                <a:srgbClr val="FFFFFF"/>
              </a:solidFill>
            </a:endParaRPr>
          </a:p>
        </p:txBody>
      </p:sp>
      <p:graphicFrame>
        <p:nvGraphicFramePr>
          <p:cNvPr id="5" name="מציין מיקום תוכן 2">
            <a:extLst>
              <a:ext uri="{FF2B5EF4-FFF2-40B4-BE49-F238E27FC236}">
                <a16:creationId xmlns:a16="http://schemas.microsoft.com/office/drawing/2014/main" id="{3E261224-CEAC-490E-9BCB-29D94417ED1C}"/>
              </a:ext>
            </a:extLst>
          </p:cNvPr>
          <p:cNvGraphicFramePr>
            <a:graphicFrameLocks noGrp="1"/>
          </p:cNvGraphicFramePr>
          <p:nvPr>
            <p:ph idx="1"/>
            <p:extLst>
              <p:ext uri="{D42A27DB-BD31-4B8C-83A1-F6EECF244321}">
                <p14:modId xmlns:p14="http://schemas.microsoft.com/office/powerpoint/2010/main" val="3007999568"/>
              </p:ext>
            </p:extLst>
          </p:nvPr>
        </p:nvGraphicFramePr>
        <p:xfrm>
          <a:off x="940645" y="941424"/>
          <a:ext cx="6190459" cy="4768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093816"/>
      </p:ext>
    </p:extLst>
  </p:cSld>
  <p:clrMapOvr>
    <a:masterClrMapping/>
  </p:clrMapOvr>
</p:sld>
</file>

<file path=ppt/theme/theme1.xml><?xml version="1.0" encoding="utf-8"?>
<a:theme xmlns:a="http://schemas.openxmlformats.org/drawingml/2006/main" name="פרוסה">
  <a:themeElements>
    <a:clrScheme name="פרוסה">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פרוסה">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פרוסה">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otalTime>2</TotalTime>
  <Words>830</Words>
  <Application>Microsoft Office PowerPoint</Application>
  <PresentationFormat>מסך רחב</PresentationFormat>
  <Paragraphs>81</Paragraphs>
  <Slides>10</Slides>
  <Notes>0</Notes>
  <HiddenSlides>0</HiddenSlides>
  <MMClips>0</MMClips>
  <ScaleCrop>false</ScaleCrop>
  <HeadingPairs>
    <vt:vector size="6" baseType="variant">
      <vt:variant>
        <vt:lpstr>גופנים בשימוש</vt:lpstr>
      </vt:variant>
      <vt:variant>
        <vt:i4>2</vt:i4>
      </vt:variant>
      <vt:variant>
        <vt:lpstr>ערכת נושא</vt:lpstr>
      </vt:variant>
      <vt:variant>
        <vt:i4>1</vt:i4>
      </vt:variant>
      <vt:variant>
        <vt:lpstr>כותרות שקופיות</vt:lpstr>
      </vt:variant>
      <vt:variant>
        <vt:i4>10</vt:i4>
      </vt:variant>
    </vt:vector>
  </HeadingPairs>
  <TitlesOfParts>
    <vt:vector size="13" baseType="lpstr">
      <vt:lpstr>Century Gothic</vt:lpstr>
      <vt:lpstr>Wingdings 3</vt:lpstr>
      <vt:lpstr>פרוסה</vt:lpstr>
      <vt:lpstr>  מעבדה בגרפיקה ממוחשבת 20 4704 א01</vt:lpstr>
      <vt:lpstr>Project Goals</vt:lpstr>
      <vt:lpstr>Project Dev Plan</vt:lpstr>
      <vt:lpstr>HW</vt:lpstr>
      <vt:lpstr>Mechanical &amp; Car Frame</vt:lpstr>
      <vt:lpstr>OS</vt:lpstr>
      <vt:lpstr>Dev Env &amp; Technology</vt:lpstr>
      <vt:lpstr>Open issues</vt:lpstr>
      <vt:lpstr>Conclusions</vt:lpstr>
      <vt:lpstr>Links &amp; Ref.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מעבדה בגרפיקה ממוחשבת 20 4704 א01</dc:title>
  <dc:creator>micha aga</dc:creator>
  <cp:lastModifiedBy>micha aga</cp:lastModifiedBy>
  <cp:revision>2</cp:revision>
  <dcterms:created xsi:type="dcterms:W3CDTF">2020-03-20T12:32:04Z</dcterms:created>
  <dcterms:modified xsi:type="dcterms:W3CDTF">2020-03-20T13:45:12Z</dcterms:modified>
</cp:coreProperties>
</file>